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embedTrueTypeFonts="1" saveSubsetFonts="1">
  <p:sldMasterIdLst>
    <p:sldMasterId id="2147483648" r:id="rId1"/>
  </p:sldMasterIdLst>
  <p:notesMasterIdLst>
    <p:notesMasterId r:id="rId57"/>
  </p:notesMasterIdLst>
  <p:handoutMasterIdLst>
    <p:handoutMasterId r:id="rId58"/>
  </p:handoutMasterIdLst>
  <p:sldIdLst>
    <p:sldId id="1756" r:id="rId2"/>
    <p:sldId id="1933" r:id="rId3"/>
    <p:sldId id="1950" r:id="rId4"/>
    <p:sldId id="2056" r:id="rId5"/>
    <p:sldId id="2055" r:id="rId6"/>
    <p:sldId id="2072" r:id="rId7"/>
    <p:sldId id="1990" r:id="rId8"/>
    <p:sldId id="2059" r:id="rId9"/>
    <p:sldId id="2060" r:id="rId10"/>
    <p:sldId id="2062" r:id="rId11"/>
    <p:sldId id="2044" r:id="rId12"/>
    <p:sldId id="2057" r:id="rId13"/>
    <p:sldId id="2063" r:id="rId14"/>
    <p:sldId id="1977" r:id="rId15"/>
    <p:sldId id="2068" r:id="rId16"/>
    <p:sldId id="2076" r:id="rId17"/>
    <p:sldId id="2077" r:id="rId18"/>
    <p:sldId id="2065" r:id="rId19"/>
    <p:sldId id="2066" r:id="rId20"/>
    <p:sldId id="2067" r:id="rId21"/>
    <p:sldId id="2003" r:id="rId22"/>
    <p:sldId id="1992" r:id="rId23"/>
    <p:sldId id="2034" r:id="rId24"/>
    <p:sldId id="2078" r:id="rId25"/>
    <p:sldId id="2090" r:id="rId26"/>
    <p:sldId id="2081" r:id="rId27"/>
    <p:sldId id="2082" r:id="rId28"/>
    <p:sldId id="2083" r:id="rId29"/>
    <p:sldId id="2084" r:id="rId30"/>
    <p:sldId id="2085" r:id="rId31"/>
    <p:sldId id="2086" r:id="rId32"/>
    <p:sldId id="2087" r:id="rId33"/>
    <p:sldId id="2089" r:id="rId34"/>
    <p:sldId id="2024" r:id="rId35"/>
    <p:sldId id="2025" r:id="rId36"/>
    <p:sldId id="2026" r:id="rId37"/>
    <p:sldId id="2028" r:id="rId38"/>
    <p:sldId id="2029" r:id="rId39"/>
    <p:sldId id="2030" r:id="rId40"/>
    <p:sldId id="2031" r:id="rId41"/>
    <p:sldId id="2032" r:id="rId42"/>
    <p:sldId id="2033" r:id="rId43"/>
    <p:sldId id="2016" r:id="rId44"/>
    <p:sldId id="2017" r:id="rId45"/>
    <p:sldId id="2018" r:id="rId46"/>
    <p:sldId id="2019" r:id="rId47"/>
    <p:sldId id="2020" r:id="rId48"/>
    <p:sldId id="2021" r:id="rId49"/>
    <p:sldId id="2022" r:id="rId50"/>
    <p:sldId id="2069" r:id="rId51"/>
    <p:sldId id="2071" r:id="rId52"/>
    <p:sldId id="2070" r:id="rId53"/>
    <p:sldId id="2075" r:id="rId54"/>
    <p:sldId id="2074" r:id="rId55"/>
    <p:sldId id="1953" r:id="rId56"/>
  </p:sldIdLst>
  <p:sldSz cx="9906000" cy="6858000" type="A4"/>
  <p:notesSz cx="7010400" cy="9236075"/>
  <p:embeddedFontLst>
    <p:embeddedFont>
      <p:font typeface="바탕" panose="02030600000101010101" pitchFamily="18" charset="-127"/>
      <p:regular r:id="rId59"/>
    </p:embeddedFont>
    <p:embeddedFont>
      <p:font typeface="맑은 고딕" panose="020B0503020000020004" pitchFamily="34" charset="-127"/>
      <p:regular r:id="rId60"/>
      <p:bold r:id="rId61"/>
    </p:embeddedFont>
    <p:embeddedFont>
      <p:font typeface="나눔고딕 Bold" panose="020B0604020202020204" charset="-127"/>
      <p:bold r:id="rId62"/>
    </p:embeddedFont>
    <p:embeddedFont>
      <p:font typeface="Segoe UI Light" panose="020B0502040204020203" pitchFamily="34" charset="0"/>
      <p:regular r:id="rId63"/>
      <p:italic r:id="rId64"/>
    </p:embeddedFont>
    <p:embeddedFont>
      <p:font typeface="Segoe UI" panose="020B0502040204020203" pitchFamily="34" charset="0"/>
      <p:regular r:id="rId65"/>
      <p:bold r:id="rId66"/>
      <p:italic r:id="rId67"/>
      <p:boldItalic r:id="rId68"/>
    </p:embeddedFont>
    <p:embeddedFont>
      <p:font typeface="휴먼옛체" panose="020B0600000101010101" charset="-127"/>
      <p:regular r:id="rId69"/>
    </p:embeddedFont>
    <p:embeddedFont>
      <p:font typeface="나눔고딕" panose="020B0604020202020204" charset="-127"/>
      <p:regular r:id="rId70"/>
      <p:bold r:id="rId71"/>
    </p:embeddedFont>
    <p:embeddedFont>
      <p:font typeface="휴먼옛체" panose="020B0600000101010101" charset="-127"/>
      <p:regular r:id="rId69"/>
    </p:embeddedFont>
    <p:embeddedFont>
      <p:font typeface="굴림" panose="020B0600000101010101" pitchFamily="34" charset="-127"/>
      <p:regular r:id="rId72"/>
    </p:embeddedFont>
  </p:embeddedFontLst>
  <p:defaultTextStyle>
    <a:defPPr>
      <a:defRPr lang="ko-KR"/>
    </a:defPPr>
    <a:lvl1pPr algn="l" rtl="0" fontAlgn="base" latinLnBrk="1">
      <a:spcBef>
        <a:spcPct val="0"/>
      </a:spcBef>
      <a:spcAft>
        <a:spcPct val="0"/>
      </a:spcAft>
      <a:defRPr kumimoji="1" sz="1200" b="1" kern="1200">
        <a:solidFill>
          <a:schemeClr val="tx1"/>
        </a:solidFill>
        <a:latin typeface="Arial" charset="0"/>
        <a:ea typeface="굴림" charset="-127"/>
        <a:cs typeface="+mn-cs"/>
      </a:defRPr>
    </a:lvl1pPr>
    <a:lvl2pPr marL="457200" algn="l" rtl="0" fontAlgn="base" latinLnBrk="1">
      <a:spcBef>
        <a:spcPct val="0"/>
      </a:spcBef>
      <a:spcAft>
        <a:spcPct val="0"/>
      </a:spcAft>
      <a:defRPr kumimoji="1" sz="1200" b="1" kern="1200">
        <a:solidFill>
          <a:schemeClr val="tx1"/>
        </a:solidFill>
        <a:latin typeface="Arial" charset="0"/>
        <a:ea typeface="굴림" charset="-127"/>
        <a:cs typeface="+mn-cs"/>
      </a:defRPr>
    </a:lvl2pPr>
    <a:lvl3pPr marL="914400" algn="l" rtl="0" fontAlgn="base" latinLnBrk="1">
      <a:spcBef>
        <a:spcPct val="0"/>
      </a:spcBef>
      <a:spcAft>
        <a:spcPct val="0"/>
      </a:spcAft>
      <a:defRPr kumimoji="1" sz="1200" b="1" kern="1200">
        <a:solidFill>
          <a:schemeClr val="tx1"/>
        </a:solidFill>
        <a:latin typeface="Arial" charset="0"/>
        <a:ea typeface="굴림" charset="-127"/>
        <a:cs typeface="+mn-cs"/>
      </a:defRPr>
    </a:lvl3pPr>
    <a:lvl4pPr marL="1371600" algn="l" rtl="0" fontAlgn="base" latinLnBrk="1">
      <a:spcBef>
        <a:spcPct val="0"/>
      </a:spcBef>
      <a:spcAft>
        <a:spcPct val="0"/>
      </a:spcAft>
      <a:defRPr kumimoji="1" sz="1200" b="1" kern="1200">
        <a:solidFill>
          <a:schemeClr val="tx1"/>
        </a:solidFill>
        <a:latin typeface="Arial" charset="0"/>
        <a:ea typeface="굴림" charset="-127"/>
        <a:cs typeface="+mn-cs"/>
      </a:defRPr>
    </a:lvl4pPr>
    <a:lvl5pPr marL="1828800" algn="l" rtl="0" fontAlgn="base" latinLnBrk="1">
      <a:spcBef>
        <a:spcPct val="0"/>
      </a:spcBef>
      <a:spcAft>
        <a:spcPct val="0"/>
      </a:spcAft>
      <a:defRPr kumimoji="1" sz="1200" b="1" kern="1200">
        <a:solidFill>
          <a:schemeClr val="tx1"/>
        </a:solidFill>
        <a:latin typeface="Arial" charset="0"/>
        <a:ea typeface="굴림" charset="-127"/>
        <a:cs typeface="+mn-cs"/>
      </a:defRPr>
    </a:lvl5pPr>
    <a:lvl6pPr marL="2286000" algn="l" defTabSz="914400" rtl="0" eaLnBrk="1" latinLnBrk="1" hangingPunct="1">
      <a:defRPr kumimoji="1" sz="1200" b="1" kern="1200">
        <a:solidFill>
          <a:schemeClr val="tx1"/>
        </a:solidFill>
        <a:latin typeface="Arial" charset="0"/>
        <a:ea typeface="굴림" charset="-127"/>
        <a:cs typeface="+mn-cs"/>
      </a:defRPr>
    </a:lvl6pPr>
    <a:lvl7pPr marL="2743200" algn="l" defTabSz="914400" rtl="0" eaLnBrk="1" latinLnBrk="1" hangingPunct="1">
      <a:defRPr kumimoji="1" sz="1200" b="1" kern="1200">
        <a:solidFill>
          <a:schemeClr val="tx1"/>
        </a:solidFill>
        <a:latin typeface="Arial" charset="0"/>
        <a:ea typeface="굴림" charset="-127"/>
        <a:cs typeface="+mn-cs"/>
      </a:defRPr>
    </a:lvl7pPr>
    <a:lvl8pPr marL="3200400" algn="l" defTabSz="914400" rtl="0" eaLnBrk="1" latinLnBrk="1" hangingPunct="1">
      <a:defRPr kumimoji="1" sz="1200" b="1" kern="1200">
        <a:solidFill>
          <a:schemeClr val="tx1"/>
        </a:solidFill>
        <a:latin typeface="Arial" charset="0"/>
        <a:ea typeface="굴림" charset="-127"/>
        <a:cs typeface="+mn-cs"/>
      </a:defRPr>
    </a:lvl8pPr>
    <a:lvl9pPr marL="3657600" algn="l" defTabSz="914400" rtl="0" eaLnBrk="1" latinLnBrk="1" hangingPunct="1">
      <a:defRPr kumimoji="1" sz="1200" b="1" kern="1200">
        <a:solidFill>
          <a:schemeClr val="tx1"/>
        </a:solidFill>
        <a:latin typeface="Arial" charset="0"/>
        <a:ea typeface="굴림" charset="-127"/>
        <a:cs typeface="+mn-cs"/>
      </a:defRPr>
    </a:lvl9pPr>
  </p:defaultTextStyle>
  <p:extLst>
    <p:ext uri="{EFAFB233-063F-42B5-8137-9DF3F51BA10A}">
      <p15:sldGuideLst xmlns:p15="http://schemas.microsoft.com/office/powerpoint/2012/main">
        <p15:guide id="1" orient="horz" pos="434">
          <p15:clr>
            <a:srgbClr val="A4A3A4"/>
          </p15:clr>
        </p15:guide>
        <p15:guide id="2" orient="horz" pos="520">
          <p15:clr>
            <a:srgbClr val="A4A3A4"/>
          </p15:clr>
        </p15:guide>
        <p15:guide id="3" orient="horz" pos="3807">
          <p15:clr>
            <a:srgbClr val="A4A3A4"/>
          </p15:clr>
        </p15:guide>
        <p15:guide id="4" pos="3231">
          <p15:clr>
            <a:srgbClr val="A4A3A4"/>
          </p15:clr>
        </p15:guide>
        <p15:guide id="5" pos="357">
          <p15:clr>
            <a:srgbClr val="A4A3A4"/>
          </p15:clr>
        </p15:guide>
        <p15:guide id="6" pos="6143">
          <p15:clr>
            <a:srgbClr val="A4A3A4"/>
          </p15:clr>
        </p15:guide>
      </p15:sldGuideLst>
    </p:ext>
    <p:ext uri="{2D200454-40CA-4A62-9FC3-DE9A4176ACB9}">
      <p15:notesGuideLst xmlns:p15="http://schemas.microsoft.com/office/powerpoint/2012/main">
        <p15:guide id="1" orient="horz" pos="2910" userDrawn="1">
          <p15:clr>
            <a:srgbClr val="A4A3A4"/>
          </p15:clr>
        </p15:guide>
        <p15:guide id="2" pos="2209"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FF"/>
    <a:srgbClr val="9999FF"/>
    <a:srgbClr val="FF9933"/>
    <a:srgbClr val="E5E5E5"/>
    <a:srgbClr val="FB9205"/>
    <a:srgbClr val="99FF66"/>
    <a:srgbClr val="3770B9"/>
    <a:srgbClr val="FF3300"/>
    <a:srgbClr val="333333"/>
    <a:srgbClr val="99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99" autoAdjust="0"/>
    <p:restoredTop sz="99571" autoAdjust="0"/>
  </p:normalViewPr>
  <p:slideViewPr>
    <p:cSldViewPr snapToGrid="0">
      <p:cViewPr varScale="1">
        <p:scale>
          <a:sx n="126" d="100"/>
          <a:sy n="126" d="100"/>
        </p:scale>
        <p:origin x="138" y="114"/>
      </p:cViewPr>
      <p:guideLst>
        <p:guide orient="horz" pos="434"/>
        <p:guide orient="horz" pos="520"/>
        <p:guide orient="horz" pos="3807"/>
        <p:guide pos="3231"/>
        <p:guide pos="357"/>
        <p:guide pos="6143"/>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7818"/>
    </p:cViewPr>
  </p:sorterViewPr>
  <p:notesViewPr>
    <p:cSldViewPr snapToGrid="0">
      <p:cViewPr varScale="1">
        <p:scale>
          <a:sx n="62" d="100"/>
          <a:sy n="62" d="100"/>
        </p:scale>
        <p:origin x="-3336" y="-72"/>
      </p:cViewPr>
      <p:guideLst>
        <p:guide orient="horz" pos="2910"/>
        <p:guide pos="2209"/>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5.fntdata"/><Relationship Id="rId68" Type="http://schemas.openxmlformats.org/officeDocument/2006/relationships/font" Target="fonts/font10.fntdata"/><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handoutMaster" Target="handoutMasters/handoutMaster1.xml"/><Relationship Id="rId66" Type="http://schemas.openxmlformats.org/officeDocument/2006/relationships/font" Target="fonts/font8.fntdata"/><Relationship Id="rId7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61"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6.fntdata"/><Relationship Id="rId69"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0.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3" y="2"/>
            <a:ext cx="3035447" cy="460770"/>
          </a:xfrm>
          <a:prstGeom prst="rect">
            <a:avLst/>
          </a:prstGeom>
          <a:noFill/>
          <a:ln w="9525">
            <a:noFill/>
            <a:miter lim="800000"/>
            <a:headEnd/>
            <a:tailEnd/>
          </a:ln>
          <a:effectLst/>
        </p:spPr>
        <p:txBody>
          <a:bodyPr vert="horz" wrap="square" lIns="19233" tIns="0" rIns="19233" bIns="0" numCol="1" anchor="t" anchorCtr="0" compatLnSpc="1">
            <a:prstTxWarp prst="textNoShape">
              <a:avLst/>
            </a:prstTxWarp>
          </a:bodyPr>
          <a:lstStyle>
            <a:lvl1pPr algn="l" defTabSz="921978" eaLnBrk="0" latinLnBrk="0" hangingPunct="0">
              <a:defRPr sz="1000" b="0" i="1">
                <a:latin typeface="Arial" charset="0"/>
                <a:ea typeface="굴림" charset="-127"/>
              </a:defRPr>
            </a:lvl1pPr>
          </a:lstStyle>
          <a:p>
            <a:pPr>
              <a:defRPr/>
            </a:pPr>
            <a:endParaRPr lang="en-US" altLang="ko-KR"/>
          </a:p>
        </p:txBody>
      </p:sp>
      <p:sp>
        <p:nvSpPr>
          <p:cNvPr id="3075" name="Rectangle 3"/>
          <p:cNvSpPr>
            <a:spLocks noGrp="1" noChangeArrowheads="1"/>
          </p:cNvSpPr>
          <p:nvPr>
            <p:ph type="dt" sz="quarter" idx="1"/>
          </p:nvPr>
        </p:nvSpPr>
        <p:spPr bwMode="auto">
          <a:xfrm>
            <a:off x="3974953" y="2"/>
            <a:ext cx="3035447" cy="460770"/>
          </a:xfrm>
          <a:prstGeom prst="rect">
            <a:avLst/>
          </a:prstGeom>
          <a:noFill/>
          <a:ln w="9525">
            <a:noFill/>
            <a:miter lim="800000"/>
            <a:headEnd/>
            <a:tailEnd/>
          </a:ln>
          <a:effectLst/>
        </p:spPr>
        <p:txBody>
          <a:bodyPr vert="horz" wrap="square" lIns="19233" tIns="0" rIns="19233" bIns="0" numCol="1" anchor="t" anchorCtr="0" compatLnSpc="1">
            <a:prstTxWarp prst="textNoShape">
              <a:avLst/>
            </a:prstTxWarp>
          </a:bodyPr>
          <a:lstStyle>
            <a:lvl1pPr algn="r" defTabSz="921978" eaLnBrk="0" latinLnBrk="0" hangingPunct="0">
              <a:defRPr sz="1000" b="0" i="1">
                <a:latin typeface="Arial" charset="0"/>
                <a:ea typeface="굴림" charset="-127"/>
              </a:defRPr>
            </a:lvl1pPr>
          </a:lstStyle>
          <a:p>
            <a:pPr>
              <a:defRPr/>
            </a:pPr>
            <a:endParaRPr lang="en-US" altLang="ko-KR"/>
          </a:p>
        </p:txBody>
      </p:sp>
      <p:sp>
        <p:nvSpPr>
          <p:cNvPr id="3076" name="Rectangle 4"/>
          <p:cNvSpPr>
            <a:spLocks noGrp="1" noChangeArrowheads="1"/>
          </p:cNvSpPr>
          <p:nvPr>
            <p:ph type="ftr" sz="quarter" idx="2"/>
          </p:nvPr>
        </p:nvSpPr>
        <p:spPr bwMode="auto">
          <a:xfrm>
            <a:off x="3" y="8775307"/>
            <a:ext cx="3035447" cy="460770"/>
          </a:xfrm>
          <a:prstGeom prst="rect">
            <a:avLst/>
          </a:prstGeom>
          <a:noFill/>
          <a:ln w="9525">
            <a:noFill/>
            <a:miter lim="800000"/>
            <a:headEnd/>
            <a:tailEnd/>
          </a:ln>
          <a:effectLst/>
        </p:spPr>
        <p:txBody>
          <a:bodyPr vert="horz" wrap="square" lIns="19233" tIns="0" rIns="19233" bIns="0" numCol="1" anchor="b" anchorCtr="0" compatLnSpc="1">
            <a:prstTxWarp prst="textNoShape">
              <a:avLst/>
            </a:prstTxWarp>
          </a:bodyPr>
          <a:lstStyle>
            <a:lvl1pPr algn="l" defTabSz="921978" eaLnBrk="0" latinLnBrk="0" hangingPunct="0">
              <a:defRPr sz="1000" b="0" i="1">
                <a:latin typeface="Arial" charset="0"/>
                <a:ea typeface="굴림" charset="-127"/>
              </a:defRPr>
            </a:lvl1pPr>
          </a:lstStyle>
          <a:p>
            <a:pPr>
              <a:defRPr/>
            </a:pPr>
            <a:endParaRPr lang="en-US" altLang="ko-KR"/>
          </a:p>
        </p:txBody>
      </p:sp>
      <p:sp>
        <p:nvSpPr>
          <p:cNvPr id="3077" name="Rectangle 5"/>
          <p:cNvSpPr>
            <a:spLocks noGrp="1" noChangeArrowheads="1"/>
          </p:cNvSpPr>
          <p:nvPr>
            <p:ph type="sldNum" sz="quarter" idx="3"/>
          </p:nvPr>
        </p:nvSpPr>
        <p:spPr bwMode="auto">
          <a:xfrm>
            <a:off x="3974953" y="8775307"/>
            <a:ext cx="3035447" cy="460770"/>
          </a:xfrm>
          <a:prstGeom prst="rect">
            <a:avLst/>
          </a:prstGeom>
          <a:noFill/>
          <a:ln w="9525">
            <a:noFill/>
            <a:miter lim="800000"/>
            <a:headEnd/>
            <a:tailEnd/>
          </a:ln>
          <a:effectLst/>
        </p:spPr>
        <p:txBody>
          <a:bodyPr vert="horz" wrap="square" lIns="19233" tIns="0" rIns="19233" bIns="0" numCol="1" anchor="b" anchorCtr="0" compatLnSpc="1">
            <a:prstTxWarp prst="textNoShape">
              <a:avLst/>
            </a:prstTxWarp>
          </a:bodyPr>
          <a:lstStyle>
            <a:lvl1pPr algn="r" defTabSz="921978" eaLnBrk="0" latinLnBrk="0" hangingPunct="0">
              <a:defRPr sz="1000" b="0" i="1">
                <a:latin typeface="Arial" charset="0"/>
                <a:ea typeface="굴림" charset="-127"/>
              </a:defRPr>
            </a:lvl1pPr>
          </a:lstStyle>
          <a:p>
            <a:pPr>
              <a:defRPr/>
            </a:pPr>
            <a:fld id="{CB299EC1-DCD8-4B1C-BD70-6521333B4DAF}" type="slidenum">
              <a:rPr lang="en-US" altLang="ko-KR"/>
              <a:pPr>
                <a:defRPr/>
              </a:pPr>
              <a:t>‹#›</a:t>
            </a:fld>
            <a:endParaRPr lang="en-US" altLang="ko-KR"/>
          </a:p>
        </p:txBody>
      </p:sp>
      <p:sp>
        <p:nvSpPr>
          <p:cNvPr id="3078" name="Rectangle 6"/>
          <p:cNvSpPr>
            <a:spLocks noChangeArrowheads="1"/>
          </p:cNvSpPr>
          <p:nvPr/>
        </p:nvSpPr>
        <p:spPr bwMode="auto">
          <a:xfrm>
            <a:off x="3131220" y="8795981"/>
            <a:ext cx="766321" cy="256832"/>
          </a:xfrm>
          <a:prstGeom prst="rect">
            <a:avLst/>
          </a:prstGeom>
          <a:noFill/>
          <a:ln w="9525">
            <a:noFill/>
            <a:miter lim="800000"/>
            <a:headEnd/>
            <a:tailEnd/>
          </a:ln>
          <a:effectLst/>
        </p:spPr>
        <p:txBody>
          <a:bodyPr wrap="none" lIns="88149" tIns="44878" rIns="88149" bIns="44878">
            <a:spAutoFit/>
          </a:bodyPr>
          <a:lstStyle/>
          <a:p>
            <a:pPr algn="ctr" defTabSz="874124" eaLnBrk="0" latinLnBrk="0" hangingPunct="0">
              <a:lnSpc>
                <a:spcPct val="90000"/>
              </a:lnSpc>
              <a:defRPr/>
            </a:pPr>
            <a:r>
              <a:rPr lang="en-US" altLang="ko-KR" b="0" dirty="0"/>
              <a:t>Page </a:t>
            </a:r>
            <a:fld id="{49EF1347-4B2F-43F9-8979-C0F86A86ED66}" type="slidenum">
              <a:rPr lang="en-US" altLang="ko-KR" b="0"/>
              <a:pPr algn="ctr" defTabSz="874124" eaLnBrk="0" latinLnBrk="0" hangingPunct="0">
                <a:lnSpc>
                  <a:spcPct val="90000"/>
                </a:lnSpc>
                <a:defRPr/>
              </a:pPr>
              <a:t>‹#›</a:t>
            </a:fld>
            <a:endParaRPr lang="en-US" altLang="ko-KR" b="0" dirty="0"/>
          </a:p>
        </p:txBody>
      </p:sp>
    </p:spTree>
    <p:extLst>
      <p:ext uri="{BB962C8B-B14F-4D97-AF65-F5344CB8AC3E}">
        <p14:creationId xmlns:p14="http://schemas.microsoft.com/office/powerpoint/2010/main" val="1108254389"/>
      </p:ext>
    </p:extLst>
  </p:cSld>
  <p:clrMap bg1="lt1" tx1="dk1" bg2="lt2" tx2="dk2" accent1="accent1" accent2="accent2" accent3="accent3" accent4="accent4" accent5="accent5" accent6="accent6" hlink="hlink" folHlink="folHlink"/>
  <p:hf sldNum="0" hdr="0" ftr="0" dt="0"/>
</p:handoutMaster>
</file>

<file path=ppt/media/hdphoto1.wdp>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61.png>
</file>

<file path=ppt/media/image7.png>
</file>

<file path=ppt/media/image8.png>
</file>

<file path=ppt/media/image9.png>
</file>

<file path=ppt/media/image98.png>
</file>

<file path=ppt/media/image9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3" y="2"/>
            <a:ext cx="3035447" cy="460770"/>
          </a:xfrm>
          <a:prstGeom prst="rect">
            <a:avLst/>
          </a:prstGeom>
          <a:noFill/>
          <a:ln w="9525">
            <a:noFill/>
            <a:miter lim="800000"/>
            <a:headEnd/>
            <a:tailEnd/>
          </a:ln>
          <a:effectLst/>
        </p:spPr>
        <p:txBody>
          <a:bodyPr vert="horz" wrap="square" lIns="19233" tIns="0" rIns="19233" bIns="0" numCol="1" anchor="t" anchorCtr="0" compatLnSpc="1">
            <a:prstTxWarp prst="textNoShape">
              <a:avLst/>
            </a:prstTxWarp>
          </a:bodyPr>
          <a:lstStyle>
            <a:lvl1pPr algn="l" defTabSz="921978" eaLnBrk="0" latinLnBrk="0" hangingPunct="0">
              <a:defRPr sz="1000" b="0" i="1">
                <a:latin typeface="Arial" charset="0"/>
                <a:ea typeface="굴림" charset="-127"/>
              </a:defRPr>
            </a:lvl1pPr>
          </a:lstStyle>
          <a:p>
            <a:pPr>
              <a:defRPr/>
            </a:pPr>
            <a:endParaRPr lang="en-US" altLang="ko-KR"/>
          </a:p>
        </p:txBody>
      </p:sp>
      <p:sp>
        <p:nvSpPr>
          <p:cNvPr id="2051" name="Rectangle 3"/>
          <p:cNvSpPr>
            <a:spLocks noGrp="1" noChangeArrowheads="1"/>
          </p:cNvSpPr>
          <p:nvPr>
            <p:ph type="dt" idx="1"/>
          </p:nvPr>
        </p:nvSpPr>
        <p:spPr bwMode="auto">
          <a:xfrm>
            <a:off x="3974953" y="2"/>
            <a:ext cx="3035447" cy="460770"/>
          </a:xfrm>
          <a:prstGeom prst="rect">
            <a:avLst/>
          </a:prstGeom>
          <a:noFill/>
          <a:ln w="9525">
            <a:noFill/>
            <a:miter lim="800000"/>
            <a:headEnd/>
            <a:tailEnd/>
          </a:ln>
          <a:effectLst/>
        </p:spPr>
        <p:txBody>
          <a:bodyPr vert="horz" wrap="square" lIns="19233" tIns="0" rIns="19233" bIns="0" numCol="1" anchor="t" anchorCtr="0" compatLnSpc="1">
            <a:prstTxWarp prst="textNoShape">
              <a:avLst/>
            </a:prstTxWarp>
          </a:bodyPr>
          <a:lstStyle>
            <a:lvl1pPr algn="r" defTabSz="921978" eaLnBrk="0" latinLnBrk="0" hangingPunct="0">
              <a:defRPr sz="1000" b="0" i="1">
                <a:latin typeface="Arial" charset="0"/>
                <a:ea typeface="굴림" charset="-127"/>
              </a:defRPr>
            </a:lvl1pPr>
          </a:lstStyle>
          <a:p>
            <a:pPr>
              <a:defRPr/>
            </a:pPr>
            <a:endParaRPr lang="en-US" altLang="ko-KR"/>
          </a:p>
        </p:txBody>
      </p:sp>
      <p:sp>
        <p:nvSpPr>
          <p:cNvPr id="2052" name="Rectangle 4"/>
          <p:cNvSpPr>
            <a:spLocks noGrp="1" noChangeArrowheads="1"/>
          </p:cNvSpPr>
          <p:nvPr>
            <p:ph type="ftr" sz="quarter" idx="4"/>
          </p:nvPr>
        </p:nvSpPr>
        <p:spPr bwMode="auto">
          <a:xfrm>
            <a:off x="3" y="8775307"/>
            <a:ext cx="3035447" cy="460770"/>
          </a:xfrm>
          <a:prstGeom prst="rect">
            <a:avLst/>
          </a:prstGeom>
          <a:noFill/>
          <a:ln w="9525">
            <a:noFill/>
            <a:miter lim="800000"/>
            <a:headEnd/>
            <a:tailEnd/>
          </a:ln>
          <a:effectLst/>
        </p:spPr>
        <p:txBody>
          <a:bodyPr vert="horz" wrap="square" lIns="19233" tIns="0" rIns="19233" bIns="0" numCol="1" anchor="b" anchorCtr="0" compatLnSpc="1">
            <a:prstTxWarp prst="textNoShape">
              <a:avLst/>
            </a:prstTxWarp>
          </a:bodyPr>
          <a:lstStyle>
            <a:lvl1pPr algn="l" defTabSz="921978" eaLnBrk="0" latinLnBrk="0" hangingPunct="0">
              <a:defRPr sz="1000" b="0" i="1">
                <a:latin typeface="Arial" charset="0"/>
                <a:ea typeface="굴림" charset="-127"/>
              </a:defRPr>
            </a:lvl1pPr>
          </a:lstStyle>
          <a:p>
            <a:pPr>
              <a:defRPr/>
            </a:pPr>
            <a:endParaRPr lang="en-US" altLang="ko-KR"/>
          </a:p>
        </p:txBody>
      </p:sp>
      <p:sp>
        <p:nvSpPr>
          <p:cNvPr id="2053" name="Rectangle 5"/>
          <p:cNvSpPr>
            <a:spLocks noGrp="1" noChangeArrowheads="1"/>
          </p:cNvSpPr>
          <p:nvPr>
            <p:ph type="sldNum" sz="quarter" idx="5"/>
          </p:nvPr>
        </p:nvSpPr>
        <p:spPr bwMode="auto">
          <a:xfrm>
            <a:off x="3974953" y="8775307"/>
            <a:ext cx="3035447" cy="460770"/>
          </a:xfrm>
          <a:prstGeom prst="rect">
            <a:avLst/>
          </a:prstGeom>
          <a:noFill/>
          <a:ln w="9525">
            <a:noFill/>
            <a:miter lim="800000"/>
            <a:headEnd/>
            <a:tailEnd/>
          </a:ln>
          <a:effectLst/>
        </p:spPr>
        <p:txBody>
          <a:bodyPr vert="horz" wrap="square" lIns="19233" tIns="0" rIns="19233" bIns="0" numCol="1" anchor="b" anchorCtr="0" compatLnSpc="1">
            <a:prstTxWarp prst="textNoShape">
              <a:avLst/>
            </a:prstTxWarp>
          </a:bodyPr>
          <a:lstStyle>
            <a:lvl1pPr algn="r" defTabSz="921978" eaLnBrk="0" latinLnBrk="0" hangingPunct="0">
              <a:defRPr sz="1000" b="0" i="1">
                <a:latin typeface="Arial" charset="0"/>
                <a:ea typeface="굴림" charset="-127"/>
              </a:defRPr>
            </a:lvl1pPr>
          </a:lstStyle>
          <a:p>
            <a:pPr>
              <a:defRPr/>
            </a:pPr>
            <a:fld id="{4ECF5037-D4F7-4F5D-BAC7-DB4E84F217E5}" type="slidenum">
              <a:rPr lang="en-US" altLang="ko-KR"/>
              <a:pPr>
                <a:defRPr/>
              </a:pPr>
              <a:t>‹#›</a:t>
            </a:fld>
            <a:endParaRPr lang="en-US" altLang="ko-KR"/>
          </a:p>
        </p:txBody>
      </p:sp>
      <p:sp>
        <p:nvSpPr>
          <p:cNvPr id="2054" name="Rectangle 6"/>
          <p:cNvSpPr>
            <a:spLocks noChangeArrowheads="1"/>
          </p:cNvSpPr>
          <p:nvPr/>
        </p:nvSpPr>
        <p:spPr bwMode="auto">
          <a:xfrm>
            <a:off x="3131220" y="8795981"/>
            <a:ext cx="766321" cy="256832"/>
          </a:xfrm>
          <a:prstGeom prst="rect">
            <a:avLst/>
          </a:prstGeom>
          <a:noFill/>
          <a:ln w="9525">
            <a:noFill/>
            <a:miter lim="800000"/>
            <a:headEnd/>
            <a:tailEnd/>
          </a:ln>
          <a:effectLst/>
        </p:spPr>
        <p:txBody>
          <a:bodyPr wrap="none" lIns="88149" tIns="44878" rIns="88149" bIns="44878">
            <a:spAutoFit/>
          </a:bodyPr>
          <a:lstStyle/>
          <a:p>
            <a:pPr algn="ctr" defTabSz="874124" eaLnBrk="0" latinLnBrk="0" hangingPunct="0">
              <a:lnSpc>
                <a:spcPct val="90000"/>
              </a:lnSpc>
              <a:defRPr/>
            </a:pPr>
            <a:r>
              <a:rPr lang="en-US" altLang="ko-KR" b="0" dirty="0"/>
              <a:t>Page </a:t>
            </a:r>
            <a:fld id="{964B72B7-4934-4A88-A695-A4EEADAB3665}" type="slidenum">
              <a:rPr lang="en-US" altLang="ko-KR" b="0"/>
              <a:pPr algn="ctr" defTabSz="874124" eaLnBrk="0" latinLnBrk="0" hangingPunct="0">
                <a:lnSpc>
                  <a:spcPct val="90000"/>
                </a:lnSpc>
                <a:defRPr/>
              </a:pPr>
              <a:t>‹#›</a:t>
            </a:fld>
            <a:endParaRPr lang="en-US" altLang="ko-KR" b="0" dirty="0"/>
          </a:p>
        </p:txBody>
      </p:sp>
      <p:sp>
        <p:nvSpPr>
          <p:cNvPr id="22535" name="Rectangle 7"/>
          <p:cNvSpPr>
            <a:spLocks noGrp="1" noRot="1" noChangeAspect="1" noChangeArrowheads="1" noTextEdit="1"/>
          </p:cNvSpPr>
          <p:nvPr>
            <p:ph type="sldImg" idx="2"/>
          </p:nvPr>
        </p:nvSpPr>
        <p:spPr bwMode="auto">
          <a:xfrm>
            <a:off x="1004888" y="693738"/>
            <a:ext cx="5003800" cy="3463925"/>
          </a:xfrm>
          <a:prstGeom prst="rect">
            <a:avLst/>
          </a:prstGeom>
          <a:noFill/>
          <a:ln w="12700">
            <a:solidFill>
              <a:schemeClr val="tx1"/>
            </a:solidFill>
            <a:miter lim="800000"/>
            <a:headEnd/>
            <a:tailEnd/>
          </a:ln>
        </p:spPr>
      </p:sp>
      <p:sp>
        <p:nvSpPr>
          <p:cNvPr id="2056" name="Rectangle 8"/>
          <p:cNvSpPr>
            <a:spLocks noGrp="1" noChangeArrowheads="1"/>
          </p:cNvSpPr>
          <p:nvPr>
            <p:ph type="body" sz="quarter" idx="3"/>
          </p:nvPr>
        </p:nvSpPr>
        <p:spPr bwMode="auto">
          <a:xfrm>
            <a:off x="931162" y="4387657"/>
            <a:ext cx="5148080" cy="4155791"/>
          </a:xfrm>
          <a:prstGeom prst="rect">
            <a:avLst/>
          </a:prstGeom>
          <a:noFill/>
          <a:ln w="9525">
            <a:noFill/>
            <a:miter lim="800000"/>
            <a:headEnd/>
            <a:tailEnd/>
          </a:ln>
          <a:effectLst/>
        </p:spPr>
        <p:txBody>
          <a:bodyPr vert="horz" wrap="square" lIns="92958" tIns="46479" rIns="92958" bIns="46479" numCol="1" anchor="t" anchorCtr="0" compatLnSpc="1">
            <a:prstTxWarp prst="textNoShape">
              <a:avLst/>
            </a:prstTxWarp>
          </a:bodyPr>
          <a:lstStyle/>
          <a:p>
            <a:pPr lvl="0"/>
            <a:r>
              <a:rPr lang="en-US" altLang="ko-KR" noProof="0" smtClean="0"/>
              <a:t>Body Text</a:t>
            </a:r>
          </a:p>
          <a:p>
            <a:pPr lvl="1"/>
            <a:r>
              <a:rPr lang="en-US" altLang="ko-KR" noProof="0" smtClean="0"/>
              <a:t>Second Level</a:t>
            </a:r>
          </a:p>
          <a:p>
            <a:pPr lvl="2"/>
            <a:r>
              <a:rPr lang="en-US" altLang="ko-KR" noProof="0" smtClean="0"/>
              <a:t>Third Level</a:t>
            </a:r>
          </a:p>
          <a:p>
            <a:pPr lvl="3"/>
            <a:r>
              <a:rPr lang="en-US" altLang="ko-KR" noProof="0" smtClean="0"/>
              <a:t>Fourth Level</a:t>
            </a:r>
          </a:p>
          <a:p>
            <a:pPr lvl="4"/>
            <a:r>
              <a:rPr lang="en-US" altLang="ko-KR" noProof="0" smtClean="0"/>
              <a:t>Fifth Level</a:t>
            </a:r>
          </a:p>
        </p:txBody>
      </p:sp>
    </p:spTree>
    <p:extLst>
      <p:ext uri="{BB962C8B-B14F-4D97-AF65-F5344CB8AC3E}">
        <p14:creationId xmlns:p14="http://schemas.microsoft.com/office/powerpoint/2010/main" val="2103830990"/>
      </p:ext>
    </p:extLst>
  </p:cSld>
  <p:clrMap bg1="lt1" tx1="dk1" bg2="lt2" tx2="dk2" accent1="accent1" accent2="accent2" accent3="accent3" accent4="accent4" accent5="accent5" accent6="accent6" hlink="hlink" folHlink="folHlink"/>
  <p:hf sldNum="0" hdr="0" ftr="0" dt="0"/>
  <p:notesStyle>
    <a:lvl1pPr algn="l" rtl="0" eaLnBrk="0" fontAlgn="base" hangingPunct="0">
      <a:lnSpc>
        <a:spcPct val="90000"/>
      </a:lnSpc>
      <a:spcBef>
        <a:spcPct val="40000"/>
      </a:spcBef>
      <a:spcAft>
        <a:spcPct val="0"/>
      </a:spcAft>
      <a:defRPr kumimoji="1" sz="1200" kern="1200">
        <a:solidFill>
          <a:schemeClr val="tx1"/>
        </a:solidFill>
        <a:latin typeface="Arial" charset="0"/>
        <a:ea typeface="굴림" charset="-127"/>
        <a:cs typeface="+mn-cs"/>
      </a:defRPr>
    </a:lvl1pPr>
    <a:lvl2pPr marL="457200" algn="l" rtl="0" eaLnBrk="0" fontAlgn="base" hangingPunct="0">
      <a:lnSpc>
        <a:spcPct val="90000"/>
      </a:lnSpc>
      <a:spcBef>
        <a:spcPct val="40000"/>
      </a:spcBef>
      <a:spcAft>
        <a:spcPct val="0"/>
      </a:spcAft>
      <a:defRPr kumimoji="1" sz="1200" kern="1200">
        <a:solidFill>
          <a:schemeClr val="tx1"/>
        </a:solidFill>
        <a:latin typeface="Arial" charset="0"/>
        <a:ea typeface="굴림" charset="-127"/>
        <a:cs typeface="+mn-cs"/>
      </a:defRPr>
    </a:lvl2pPr>
    <a:lvl3pPr marL="914400" algn="l" rtl="0" eaLnBrk="0" fontAlgn="base" hangingPunct="0">
      <a:lnSpc>
        <a:spcPct val="90000"/>
      </a:lnSpc>
      <a:spcBef>
        <a:spcPct val="40000"/>
      </a:spcBef>
      <a:spcAft>
        <a:spcPct val="0"/>
      </a:spcAft>
      <a:defRPr kumimoji="1" sz="1200" kern="1200">
        <a:solidFill>
          <a:schemeClr val="tx1"/>
        </a:solidFill>
        <a:latin typeface="Arial" charset="0"/>
        <a:ea typeface="굴림" charset="-127"/>
        <a:cs typeface="+mn-cs"/>
      </a:defRPr>
    </a:lvl3pPr>
    <a:lvl4pPr marL="1371600" algn="l" rtl="0" eaLnBrk="0" fontAlgn="base" hangingPunct="0">
      <a:lnSpc>
        <a:spcPct val="90000"/>
      </a:lnSpc>
      <a:spcBef>
        <a:spcPct val="40000"/>
      </a:spcBef>
      <a:spcAft>
        <a:spcPct val="0"/>
      </a:spcAft>
      <a:defRPr kumimoji="1" sz="1200" kern="1200">
        <a:solidFill>
          <a:schemeClr val="tx1"/>
        </a:solidFill>
        <a:latin typeface="Arial" charset="0"/>
        <a:ea typeface="굴림" charset="-127"/>
        <a:cs typeface="+mn-cs"/>
      </a:defRPr>
    </a:lvl4pPr>
    <a:lvl5pPr marL="1828800" algn="l" rtl="0" eaLnBrk="0" fontAlgn="base" hangingPunct="0">
      <a:lnSpc>
        <a:spcPct val="90000"/>
      </a:lnSpc>
      <a:spcBef>
        <a:spcPct val="40000"/>
      </a:spcBef>
      <a:spcAft>
        <a:spcPct val="0"/>
      </a:spcAft>
      <a:defRPr kumimoji="1" sz="1200" kern="1200">
        <a:solidFill>
          <a:schemeClr val="tx1"/>
        </a:solidFill>
        <a:latin typeface="Arial" charset="0"/>
        <a:ea typeface="굴림" charset="-127"/>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Tree>
    <p:extLst>
      <p:ext uri="{BB962C8B-B14F-4D97-AF65-F5344CB8AC3E}">
        <p14:creationId xmlns:p14="http://schemas.microsoft.com/office/powerpoint/2010/main" val="1420296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제목 슬라이드">
    <p:spTree>
      <p:nvGrpSpPr>
        <p:cNvPr id="1" name=""/>
        <p:cNvGrpSpPr/>
        <p:nvPr/>
      </p:nvGrpSpPr>
      <p:grpSpPr>
        <a:xfrm>
          <a:off x="0" y="0"/>
          <a:ext cx="0" cy="0"/>
          <a:chOff x="0" y="0"/>
          <a:chExt cx="0" cy="0"/>
        </a:xfrm>
      </p:grpSpPr>
      <p:sp>
        <p:nvSpPr>
          <p:cNvPr id="355332" name="Rectangle 4"/>
          <p:cNvSpPr>
            <a:spLocks noGrp="1" noChangeArrowheads="1"/>
          </p:cNvSpPr>
          <p:nvPr>
            <p:ph type="ctrTitle"/>
          </p:nvPr>
        </p:nvSpPr>
        <p:spPr>
          <a:xfrm>
            <a:off x="446091" y="2763596"/>
            <a:ext cx="9017066" cy="585418"/>
          </a:xfrm>
        </p:spPr>
        <p:txBody>
          <a:bodyPr wrap="square" lIns="92075" tIns="46038" rIns="92075" bIns="46038">
            <a:spAutoFit/>
          </a:bodyPr>
          <a:lstStyle>
            <a:lvl1pPr algn="ctr">
              <a:spcBef>
                <a:spcPct val="25000"/>
              </a:spcBef>
              <a:spcAft>
                <a:spcPct val="25000"/>
              </a:spcAft>
              <a:buClr>
                <a:schemeClr val="tx1"/>
              </a:buClr>
              <a:buFont typeface="Wingdings" pitchFamily="2" charset="2"/>
              <a:buNone/>
              <a:defRPr sz="3200" b="0">
                <a:solidFill>
                  <a:schemeClr val="tx1"/>
                </a:solidFill>
                <a:latin typeface="휴먼옛체" pitchFamily="18" charset="-127"/>
                <a:ea typeface="휴먼옛체" pitchFamily="18" charset="-127"/>
                <a:cs typeface="Times New Roman" pitchFamily="18" charset="0"/>
              </a:defRPr>
            </a:lvl1pPr>
          </a:lstStyle>
          <a:p>
            <a:r>
              <a:rPr lang="ko-KR" altLang="en-US" dirty="0"/>
              <a:t>마스터 제목 유형을 편집하려면 누르십시오</a:t>
            </a:r>
            <a:r>
              <a:rPr lang="en-US" altLang="ko-KR" dirty="0"/>
              <a:t>.</a:t>
            </a:r>
          </a:p>
        </p:txBody>
      </p:sp>
      <p:sp>
        <p:nvSpPr>
          <p:cNvPr id="355333" name="Rectangle 5"/>
          <p:cNvSpPr>
            <a:spLocks noGrp="1" noChangeArrowheads="1"/>
          </p:cNvSpPr>
          <p:nvPr>
            <p:ph type="subTitle" idx="1"/>
          </p:nvPr>
        </p:nvSpPr>
        <p:spPr>
          <a:xfrm>
            <a:off x="1487524" y="3417528"/>
            <a:ext cx="6934200" cy="462307"/>
          </a:xfrm>
        </p:spPr>
        <p:txBody>
          <a:bodyPr lIns="92075" tIns="46038" rIns="92075" bIns="46038">
            <a:spAutoFit/>
          </a:bodyPr>
          <a:lstStyle>
            <a:lvl1pPr marL="0" indent="0" algn="ctr" latinLnBrk="1">
              <a:buNone/>
              <a:defRPr sz="2000" b="0" i="0">
                <a:latin typeface="휴먼옛체" pitchFamily="18" charset="-127"/>
                <a:ea typeface="휴먼옛체" pitchFamily="18" charset="-127"/>
                <a:cs typeface="Times New Roman" pitchFamily="18" charset="0"/>
              </a:defRPr>
            </a:lvl1pPr>
          </a:lstStyle>
          <a:p>
            <a:r>
              <a:rPr lang="ko-KR" altLang="en-US"/>
              <a:t>마스터 부제목 유형 편집</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Rectangle 21"/>
          <p:cNvSpPr>
            <a:spLocks noGrp="1" noChangeArrowheads="1"/>
          </p:cNvSpPr>
          <p:nvPr>
            <p:ph type="sldNum" sz="quarter" idx="10"/>
          </p:nvPr>
        </p:nvSpPr>
        <p:spPr>
          <a:ln/>
        </p:spPr>
        <p:txBody>
          <a:bodyPr/>
          <a:lstStyle>
            <a:lvl1pPr>
              <a:defRPr/>
            </a:lvl1pPr>
          </a:lstStyle>
          <a:p>
            <a:pPr>
              <a:defRPr/>
            </a:pPr>
            <a:r>
              <a:rPr lang="en-US" altLang="ko-KR"/>
              <a:t>- </a:t>
            </a:r>
            <a:fld id="{ACD1FCA4-4C7F-48C8-9AA8-0C149BFBE9D3}" type="slidenum">
              <a:rPr lang="en-US" altLang="ko-KR"/>
              <a:pPr>
                <a:defRPr/>
              </a:pPr>
              <a:t>‹#›</a:t>
            </a:fld>
            <a:r>
              <a:rPr lang="en-US" altLang="ko-KR"/>
              <a:t> -</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7243763" y="76201"/>
            <a:ext cx="2284412" cy="4410075"/>
          </a:xfrm>
        </p:spPr>
        <p:txBody>
          <a:bodyPr vert="eaVert"/>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388939" y="76201"/>
            <a:ext cx="6702424" cy="4410075"/>
          </a:xfrm>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Rectangle 21"/>
          <p:cNvSpPr>
            <a:spLocks noGrp="1" noChangeArrowheads="1"/>
          </p:cNvSpPr>
          <p:nvPr>
            <p:ph type="sldNum" sz="quarter" idx="10"/>
          </p:nvPr>
        </p:nvSpPr>
        <p:spPr>
          <a:ln/>
        </p:spPr>
        <p:txBody>
          <a:bodyPr/>
          <a:lstStyle>
            <a:lvl1pPr>
              <a:defRPr/>
            </a:lvl1pPr>
          </a:lstStyle>
          <a:p>
            <a:pPr>
              <a:defRPr/>
            </a:pPr>
            <a:r>
              <a:rPr lang="en-US" altLang="ko-KR"/>
              <a:t>- </a:t>
            </a:r>
            <a:fld id="{C68A2032-445D-4888-9001-F4F93A153A66}" type="slidenum">
              <a:rPr lang="en-US" altLang="ko-KR"/>
              <a:pPr>
                <a:defRPr/>
              </a:pPr>
              <a:t>‹#›</a:t>
            </a:fld>
            <a:r>
              <a:rPr lang="en-US" altLang="ko-KR"/>
              <a:t> -</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OverObj" preserve="1">
  <p:cSld name="제목 및 텍스트/내용">
    <p:spTree>
      <p:nvGrpSpPr>
        <p:cNvPr id="1" name=""/>
        <p:cNvGrpSpPr/>
        <p:nvPr/>
      </p:nvGrpSpPr>
      <p:grpSpPr>
        <a:xfrm>
          <a:off x="0" y="0"/>
          <a:ext cx="0" cy="0"/>
          <a:chOff x="0" y="0"/>
          <a:chExt cx="0" cy="0"/>
        </a:xfrm>
      </p:grpSpPr>
      <p:sp>
        <p:nvSpPr>
          <p:cNvPr id="2" name="제목 1"/>
          <p:cNvSpPr>
            <a:spLocks noGrp="1"/>
          </p:cNvSpPr>
          <p:nvPr>
            <p:ph type="title"/>
          </p:nvPr>
        </p:nvSpPr>
        <p:spPr>
          <a:xfrm>
            <a:off x="388939" y="76200"/>
            <a:ext cx="6162675" cy="517525"/>
          </a:xfrm>
        </p:spPr>
        <p:txBody>
          <a:bodyPr/>
          <a:lstStyle/>
          <a:p>
            <a:r>
              <a:rPr lang="ko-KR" altLang="en-US" smtClean="0"/>
              <a:t>마스터 제목 스타일 편집</a:t>
            </a:r>
            <a:endParaRPr lang="ko-KR" altLang="en-US"/>
          </a:p>
        </p:txBody>
      </p:sp>
      <p:sp>
        <p:nvSpPr>
          <p:cNvPr id="3" name="텍스트 개체 틀 2"/>
          <p:cNvSpPr>
            <a:spLocks noGrp="1"/>
          </p:cNvSpPr>
          <p:nvPr>
            <p:ph type="body" sz="half" idx="1"/>
          </p:nvPr>
        </p:nvSpPr>
        <p:spPr>
          <a:xfrm>
            <a:off x="388938" y="769939"/>
            <a:ext cx="9139237" cy="1781175"/>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388938" y="2703513"/>
            <a:ext cx="9139237" cy="1782762"/>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Rectangle 21"/>
          <p:cNvSpPr>
            <a:spLocks noGrp="1" noChangeArrowheads="1"/>
          </p:cNvSpPr>
          <p:nvPr>
            <p:ph type="sldNum" sz="quarter" idx="10"/>
          </p:nvPr>
        </p:nvSpPr>
        <p:spPr>
          <a:ln/>
        </p:spPr>
        <p:txBody>
          <a:bodyPr/>
          <a:lstStyle>
            <a:lvl1pPr>
              <a:defRPr/>
            </a:lvl1pPr>
          </a:lstStyle>
          <a:p>
            <a:pPr>
              <a:defRPr/>
            </a:pPr>
            <a:r>
              <a:rPr lang="en-US" altLang="ko-KR"/>
              <a:t>- </a:t>
            </a:r>
            <a:fld id="{4E5C4764-5BE1-48C7-8812-ED16CA670F1B}" type="slidenum">
              <a:rPr lang="en-US" altLang="ko-KR"/>
              <a:pPr>
                <a:defRPr/>
              </a:pPr>
              <a:t>‹#›</a:t>
            </a:fld>
            <a:r>
              <a:rPr lang="en-US" altLang="ko-KR"/>
              <a:t> -</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solidFill>
                  <a:schemeClr val="tx1"/>
                </a:solidFill>
              </a:defRPr>
            </a:lvl1pPr>
          </a:lstStyle>
          <a:p>
            <a:r>
              <a:rPr lang="ko-KR" altLang="en-US" dirty="0" smtClean="0"/>
              <a:t>마스터 제목 스타일 편집</a:t>
            </a:r>
            <a:endParaRPr lang="ko-KR" altLang="en-US" dirty="0"/>
          </a:p>
        </p:txBody>
      </p:sp>
      <p:sp>
        <p:nvSpPr>
          <p:cNvPr id="3" name="내용 개체 틀 2"/>
          <p:cNvSpPr>
            <a:spLocks noGrp="1"/>
          </p:cNvSpPr>
          <p:nvPr>
            <p:ph idx="1"/>
          </p:nvPr>
        </p:nvSpPr>
        <p:spPr/>
        <p:txBody>
          <a:bodyPr/>
          <a:lstStyle>
            <a:lvl1pPr marL="117475" indent="-117475">
              <a:defRPr sz="1400" b="1">
                <a:solidFill>
                  <a:schemeClr val="tx1"/>
                </a:solidFill>
                <a:latin typeface="나눔고딕" pitchFamily="50" charset="-127"/>
                <a:ea typeface="나눔고딕" pitchFamily="50" charset="-127"/>
                <a:cs typeface="Times New Roman" pitchFamily="18" charset="0"/>
              </a:defRPr>
            </a:lvl1pPr>
            <a:lvl2pPr marL="190500" indent="149225">
              <a:defRPr sz="1400" b="1">
                <a:solidFill>
                  <a:schemeClr val="tx1"/>
                </a:solidFill>
                <a:latin typeface="나눔고딕" pitchFamily="50" charset="-127"/>
                <a:ea typeface="나눔고딕" pitchFamily="50" charset="-127"/>
                <a:cs typeface="Times New Roman" pitchFamily="18" charset="0"/>
              </a:defRPr>
            </a:lvl2pPr>
            <a:lvl3pPr marL="744538" indent="-169863">
              <a:defRPr sz="1400" b="1">
                <a:solidFill>
                  <a:schemeClr val="tx1"/>
                </a:solidFill>
                <a:latin typeface="나눔고딕" pitchFamily="50" charset="-127"/>
                <a:ea typeface="나눔고딕" pitchFamily="50" charset="-127"/>
                <a:cs typeface="Times New Roman" pitchFamily="18" charset="0"/>
              </a:defRPr>
            </a:lvl3pPr>
            <a:lvl4pPr>
              <a:defRPr sz="1400" b="1">
                <a:solidFill>
                  <a:schemeClr val="tx1"/>
                </a:solidFill>
                <a:latin typeface="나눔고딕" pitchFamily="50" charset="-127"/>
                <a:ea typeface="나눔고딕" pitchFamily="50" charset="-127"/>
                <a:cs typeface="Times New Roman" pitchFamily="18" charset="0"/>
              </a:defRPr>
            </a:lvl4pPr>
            <a:lvl5pPr>
              <a:defRPr sz="1400" b="1">
                <a:solidFill>
                  <a:schemeClr val="tx1"/>
                </a:solidFill>
                <a:latin typeface="나눔고딕" pitchFamily="50" charset="-127"/>
                <a:ea typeface="나눔고딕" pitchFamily="50" charset="-127"/>
                <a:cs typeface="Times New Roman" pitchFamily="18" charset="0"/>
              </a:defRPr>
            </a:lvl5pPr>
          </a:lstStyle>
          <a:p>
            <a:pPr lvl="0"/>
            <a:r>
              <a:rPr lang="ko-KR" altLang="en-US" dirty="0" smtClean="0"/>
              <a:t>마스터 텍스트 스타일을 편집합니다</a:t>
            </a:r>
          </a:p>
          <a:p>
            <a:pPr lvl="1"/>
            <a:r>
              <a:rPr lang="ko-KR" altLang="en-US" dirty="0" smtClean="0"/>
              <a:t>둘째 수준</a:t>
            </a:r>
          </a:p>
          <a:p>
            <a:pPr lvl="2"/>
            <a:r>
              <a:rPr lang="ko-KR" altLang="en-US" dirty="0" smtClean="0"/>
              <a:t>셋째 수준</a:t>
            </a:r>
          </a:p>
          <a:p>
            <a:pPr lvl="3"/>
            <a:r>
              <a:rPr lang="ko-KR" altLang="en-US" dirty="0" smtClean="0"/>
              <a:t>넷째 수준</a:t>
            </a:r>
          </a:p>
          <a:p>
            <a:pPr lvl="4"/>
            <a:r>
              <a:rPr lang="ko-KR" altLang="en-US" dirty="0" smtClean="0"/>
              <a:t>다섯째 수준</a:t>
            </a:r>
            <a:endParaRPr lang="ko-KR" altLang="en-US" dirty="0"/>
          </a:p>
        </p:txBody>
      </p:sp>
      <p:sp>
        <p:nvSpPr>
          <p:cNvPr id="4" name="Rectangle 21"/>
          <p:cNvSpPr>
            <a:spLocks noGrp="1" noChangeArrowheads="1"/>
          </p:cNvSpPr>
          <p:nvPr>
            <p:ph type="sldNum" sz="quarter" idx="10"/>
          </p:nvPr>
        </p:nvSpPr>
        <p:spPr>
          <a:ln/>
        </p:spPr>
        <p:txBody>
          <a:bodyPr/>
          <a:lstStyle>
            <a:lvl1pPr>
              <a:defRPr/>
            </a:lvl1pPr>
          </a:lstStyle>
          <a:p>
            <a:pPr>
              <a:defRPr/>
            </a:pPr>
            <a:r>
              <a:rPr lang="en-US" altLang="ko-KR"/>
              <a:t>- </a:t>
            </a:r>
            <a:fld id="{CA2352BB-55DD-448D-A8C3-D207F404F17D}" type="slidenum">
              <a:rPr lang="en-US" altLang="ko-KR"/>
              <a:pPr>
                <a:defRPr/>
              </a:pPr>
              <a:t>‹#›</a:t>
            </a:fld>
            <a:r>
              <a:rPr lang="en-US" altLang="ko-KR"/>
              <a:t> -</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82638" y="4406901"/>
            <a:ext cx="8420100" cy="1362075"/>
          </a:xfrm>
        </p:spPr>
        <p:txBody>
          <a:bodyPr anchor="t"/>
          <a:lstStyle>
            <a:lvl1pPr algn="l">
              <a:defRPr sz="4000" b="1" cap="all"/>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782638" y="2906714"/>
            <a:ext cx="84201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ko-KR" altLang="en-US" smtClean="0"/>
              <a:t>마스터 텍스트 스타일을 편집합니다</a:t>
            </a:r>
          </a:p>
        </p:txBody>
      </p:sp>
      <p:sp>
        <p:nvSpPr>
          <p:cNvPr id="4" name="Rectangle 21"/>
          <p:cNvSpPr>
            <a:spLocks noGrp="1" noChangeArrowheads="1"/>
          </p:cNvSpPr>
          <p:nvPr>
            <p:ph type="sldNum" sz="quarter" idx="10"/>
          </p:nvPr>
        </p:nvSpPr>
        <p:spPr>
          <a:ln/>
        </p:spPr>
        <p:txBody>
          <a:bodyPr/>
          <a:lstStyle>
            <a:lvl1pPr>
              <a:defRPr/>
            </a:lvl1pPr>
          </a:lstStyle>
          <a:p>
            <a:pPr>
              <a:defRPr/>
            </a:pPr>
            <a:r>
              <a:rPr lang="en-US" altLang="ko-KR"/>
              <a:t>- </a:t>
            </a:r>
            <a:fld id="{DB3B7ECF-8B82-45C2-B4D1-5EC6E1709151}" type="slidenum">
              <a:rPr lang="en-US" altLang="ko-KR"/>
              <a:pPr>
                <a:defRPr/>
              </a:pPr>
              <a:t>‹#›</a:t>
            </a:fld>
            <a:r>
              <a:rPr lang="en-US" altLang="ko-KR"/>
              <a:t> -</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sz="half" idx="1"/>
          </p:nvPr>
        </p:nvSpPr>
        <p:spPr>
          <a:xfrm>
            <a:off x="388939" y="769939"/>
            <a:ext cx="4492625" cy="37163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5033962" y="769939"/>
            <a:ext cx="4494213" cy="37163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Rectangle 21"/>
          <p:cNvSpPr>
            <a:spLocks noGrp="1" noChangeArrowheads="1"/>
          </p:cNvSpPr>
          <p:nvPr>
            <p:ph type="sldNum" sz="quarter" idx="10"/>
          </p:nvPr>
        </p:nvSpPr>
        <p:spPr>
          <a:ln/>
        </p:spPr>
        <p:txBody>
          <a:bodyPr/>
          <a:lstStyle>
            <a:lvl1pPr>
              <a:defRPr/>
            </a:lvl1pPr>
          </a:lstStyle>
          <a:p>
            <a:pPr>
              <a:defRPr/>
            </a:pPr>
            <a:r>
              <a:rPr lang="en-US" altLang="ko-KR"/>
              <a:t>- </a:t>
            </a:r>
            <a:fld id="{4DF5B9D6-5BF6-41CD-A3D6-F487B5B4B92F}" type="slidenum">
              <a:rPr lang="en-US" altLang="ko-KR"/>
              <a:pPr>
                <a:defRPr/>
              </a:pPr>
              <a:t>‹#›</a:t>
            </a:fld>
            <a:r>
              <a:rPr lang="en-US" altLang="ko-KR"/>
              <a:t> -</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495300" y="274638"/>
            <a:ext cx="8915400" cy="1143000"/>
          </a:xfrm>
        </p:spPr>
        <p:txBody>
          <a:bodyPr/>
          <a:lstStyle>
            <a:lvl1pPr>
              <a:defRPr/>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495301" y="1535113"/>
            <a:ext cx="43767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4" name="내용 개체 틀 3"/>
          <p:cNvSpPr>
            <a:spLocks noGrp="1"/>
          </p:cNvSpPr>
          <p:nvPr>
            <p:ph sz="half" idx="2"/>
          </p:nvPr>
        </p:nvSpPr>
        <p:spPr>
          <a:xfrm>
            <a:off x="495301" y="2174875"/>
            <a:ext cx="43767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텍스트 개체 틀 4"/>
          <p:cNvSpPr>
            <a:spLocks noGrp="1"/>
          </p:cNvSpPr>
          <p:nvPr>
            <p:ph type="body" sz="quarter" idx="3"/>
          </p:nvPr>
        </p:nvSpPr>
        <p:spPr>
          <a:xfrm>
            <a:off x="5032375" y="1535113"/>
            <a:ext cx="437832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6" name="내용 개체 틀 5"/>
          <p:cNvSpPr>
            <a:spLocks noGrp="1"/>
          </p:cNvSpPr>
          <p:nvPr>
            <p:ph sz="quarter" idx="4"/>
          </p:nvPr>
        </p:nvSpPr>
        <p:spPr>
          <a:xfrm>
            <a:off x="5032375" y="2174875"/>
            <a:ext cx="437832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7" name="Rectangle 21"/>
          <p:cNvSpPr>
            <a:spLocks noGrp="1" noChangeArrowheads="1"/>
          </p:cNvSpPr>
          <p:nvPr>
            <p:ph type="sldNum" sz="quarter" idx="10"/>
          </p:nvPr>
        </p:nvSpPr>
        <p:spPr>
          <a:ln/>
        </p:spPr>
        <p:txBody>
          <a:bodyPr/>
          <a:lstStyle>
            <a:lvl1pPr>
              <a:defRPr/>
            </a:lvl1pPr>
          </a:lstStyle>
          <a:p>
            <a:pPr>
              <a:defRPr/>
            </a:pPr>
            <a:r>
              <a:rPr lang="en-US" altLang="ko-KR"/>
              <a:t>- </a:t>
            </a:r>
            <a:fld id="{C8E1C54B-FE6D-4C97-88E1-AC911493D8F8}" type="slidenum">
              <a:rPr lang="en-US" altLang="ko-KR"/>
              <a:pPr>
                <a:defRPr/>
              </a:pPr>
              <a:t>‹#›</a:t>
            </a:fld>
            <a:r>
              <a:rPr lang="en-US" altLang="ko-KR"/>
              <a:t> -</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a:xfrm>
            <a:off x="388938" y="76200"/>
            <a:ext cx="7595002" cy="517525"/>
          </a:xfrm>
          <a:noFill/>
          <a:ln w="9525">
            <a:noFill/>
            <a:miter lim="800000"/>
            <a:headEnd/>
            <a:tailEnd/>
          </a:ln>
        </p:spPr>
        <p:txBody>
          <a:bodyPr vert="horz" wrap="square" lIns="91440" tIns="45720" rIns="91440" bIns="45720" numCol="1" anchor="b" anchorCtr="0" compatLnSpc="1">
            <a:prstTxWarp prst="textNoShape">
              <a:avLst/>
            </a:prstTxWarp>
          </a:bodyPr>
          <a:lstStyle>
            <a:lvl1pPr>
              <a:defRPr lang="ko-KR" altLang="en-US" dirty="0"/>
            </a:lvl1pPr>
          </a:lstStyle>
          <a:p>
            <a:pPr lvl="0"/>
            <a:r>
              <a:rPr lang="ko-KR" altLang="en-US" dirty="0" smtClean="0"/>
              <a:t>마스터 제목 스타일 편집</a:t>
            </a:r>
            <a:endParaRPr lang="ko-KR" altLang="en-US" dirty="0"/>
          </a:p>
        </p:txBody>
      </p:sp>
      <p:sp>
        <p:nvSpPr>
          <p:cNvPr id="3" name="Rectangle 21"/>
          <p:cNvSpPr>
            <a:spLocks noGrp="1" noChangeArrowheads="1"/>
          </p:cNvSpPr>
          <p:nvPr>
            <p:ph type="sldNum" sz="quarter" idx="10"/>
          </p:nvPr>
        </p:nvSpPr>
        <p:spPr>
          <a:ln/>
        </p:spPr>
        <p:txBody>
          <a:bodyPr/>
          <a:lstStyle>
            <a:lvl1pPr>
              <a:defRPr/>
            </a:lvl1pPr>
          </a:lstStyle>
          <a:p>
            <a:pPr>
              <a:defRPr/>
            </a:pPr>
            <a:r>
              <a:rPr lang="en-US" altLang="ko-KR"/>
              <a:t>- </a:t>
            </a:r>
            <a:fld id="{5582284B-5FC9-4F04-A21C-87CF94294A74}" type="slidenum">
              <a:rPr lang="en-US" altLang="ko-KR"/>
              <a:pPr>
                <a:defRPr/>
              </a:pPr>
              <a:t>‹#›</a:t>
            </a:fld>
            <a:r>
              <a:rPr lang="en-US" altLang="ko-KR"/>
              <a:t> -</a:t>
            </a:r>
          </a:p>
        </p:txBody>
      </p:sp>
      <p:sp>
        <p:nvSpPr>
          <p:cNvPr id="4" name="Line 20"/>
          <p:cNvSpPr>
            <a:spLocks noChangeShapeType="1"/>
          </p:cNvSpPr>
          <p:nvPr userDrawn="1"/>
        </p:nvSpPr>
        <p:spPr bwMode="auto">
          <a:xfrm>
            <a:off x="388938" y="682625"/>
            <a:ext cx="9139237" cy="0"/>
          </a:xfrm>
          <a:prstGeom prst="line">
            <a:avLst/>
          </a:prstGeom>
          <a:noFill/>
          <a:ln w="19050">
            <a:solidFill>
              <a:schemeClr val="tx1"/>
            </a:solidFill>
            <a:round/>
            <a:headEnd/>
            <a:tailEnd/>
          </a:ln>
          <a:effectLst/>
        </p:spPr>
        <p:txBody>
          <a:bodyPr wrap="none" anchor="ctr"/>
          <a:lstStyle/>
          <a:p>
            <a:pPr algn="ctr">
              <a:defRPr/>
            </a:pPr>
            <a:endParaRPr lang="ko-KR" altLang="en-US">
              <a:latin typeface="Arial" pitchFamily="34" charset="0"/>
              <a:cs typeface="Arial" pitchFamily="34" charset="0"/>
            </a:endParaRPr>
          </a:p>
        </p:txBody>
      </p:sp>
      <p:sp>
        <p:nvSpPr>
          <p:cNvPr id="5" name="AutoShape 32" descr="50%"/>
          <p:cNvSpPr>
            <a:spLocks noChangeArrowheads="1"/>
          </p:cNvSpPr>
          <p:nvPr userDrawn="1"/>
        </p:nvSpPr>
        <p:spPr bwMode="auto">
          <a:xfrm>
            <a:off x="302620" y="193344"/>
            <a:ext cx="69850" cy="344488"/>
          </a:xfrm>
          <a:prstGeom prst="roundRect">
            <a:avLst>
              <a:gd name="adj" fmla="val 16667"/>
            </a:avLst>
          </a:prstGeom>
          <a:solidFill>
            <a:srgbClr val="FF0000"/>
          </a:solidFill>
          <a:ln w="9525" algn="ctr">
            <a:noFill/>
            <a:round/>
            <a:headEnd/>
            <a:tailEnd/>
          </a:ln>
        </p:spPr>
        <p:txBody>
          <a:bodyPr wrap="none" lIns="36000" tIns="36000" rIns="36000" bIns="36000" anchor="ctr"/>
          <a:lstStyle/>
          <a:p>
            <a:pPr algn="ctr" eaLnBrk="1" latinLnBrk="1" hangingPunct="1">
              <a:spcBef>
                <a:spcPct val="50000"/>
              </a:spcBef>
              <a:buClrTx/>
              <a:buSzTx/>
              <a:buFontTx/>
              <a:buNone/>
            </a:pPr>
            <a:endParaRPr kumimoji="1" lang="ko-KR" altLang="en-US" sz="180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Rectangle 21"/>
          <p:cNvSpPr>
            <a:spLocks noGrp="1" noChangeArrowheads="1"/>
          </p:cNvSpPr>
          <p:nvPr>
            <p:ph type="sldNum" sz="quarter" idx="10"/>
          </p:nvPr>
        </p:nvSpPr>
        <p:spPr>
          <a:ln/>
        </p:spPr>
        <p:txBody>
          <a:bodyPr/>
          <a:lstStyle>
            <a:lvl1pPr>
              <a:defRPr/>
            </a:lvl1pPr>
          </a:lstStyle>
          <a:p>
            <a:pPr>
              <a:defRPr/>
            </a:pPr>
            <a:r>
              <a:rPr lang="en-US" altLang="ko-KR"/>
              <a:t>- </a:t>
            </a:r>
            <a:fld id="{C1257D3D-4E15-4FAC-9F51-0687845BE7B1}" type="slidenum">
              <a:rPr lang="en-US" altLang="ko-KR"/>
              <a:pPr>
                <a:defRPr/>
              </a:pPr>
              <a:t>‹#›</a:t>
            </a:fld>
            <a:r>
              <a:rPr lang="en-US" altLang="ko-KR"/>
              <a:t> -</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95300" y="273050"/>
            <a:ext cx="3259138" cy="1162050"/>
          </a:xfrm>
        </p:spPr>
        <p:txBody>
          <a:bodyPr/>
          <a:lstStyle>
            <a:lvl1pPr algn="l">
              <a:defRPr sz="2000" b="1"/>
            </a:lvl1pPr>
          </a:lstStyle>
          <a:p>
            <a:r>
              <a:rPr lang="ko-KR" altLang="en-US" smtClean="0"/>
              <a:t>마스터 제목 스타일 편집</a:t>
            </a:r>
            <a:endParaRPr lang="ko-KR" altLang="en-US"/>
          </a:p>
        </p:txBody>
      </p:sp>
      <p:sp>
        <p:nvSpPr>
          <p:cNvPr id="3" name="내용 개체 틀 2"/>
          <p:cNvSpPr>
            <a:spLocks noGrp="1"/>
          </p:cNvSpPr>
          <p:nvPr>
            <p:ph idx="1"/>
          </p:nvPr>
        </p:nvSpPr>
        <p:spPr>
          <a:xfrm>
            <a:off x="3873500" y="273051"/>
            <a:ext cx="55372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텍스트 개체 틀 3"/>
          <p:cNvSpPr>
            <a:spLocks noGrp="1"/>
          </p:cNvSpPr>
          <p:nvPr>
            <p:ph type="body" sz="half" idx="2"/>
          </p:nvPr>
        </p:nvSpPr>
        <p:spPr>
          <a:xfrm>
            <a:off x="495300" y="1435101"/>
            <a:ext cx="3259138"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5" name="Rectangle 21"/>
          <p:cNvSpPr>
            <a:spLocks noGrp="1" noChangeArrowheads="1"/>
          </p:cNvSpPr>
          <p:nvPr>
            <p:ph type="sldNum" sz="quarter" idx="10"/>
          </p:nvPr>
        </p:nvSpPr>
        <p:spPr>
          <a:ln/>
        </p:spPr>
        <p:txBody>
          <a:bodyPr/>
          <a:lstStyle>
            <a:lvl1pPr>
              <a:defRPr/>
            </a:lvl1pPr>
          </a:lstStyle>
          <a:p>
            <a:pPr>
              <a:defRPr/>
            </a:pPr>
            <a:r>
              <a:rPr lang="en-US" altLang="ko-KR"/>
              <a:t>- </a:t>
            </a:r>
            <a:fld id="{DF37799E-5072-4EFE-8EA3-664180A58CB7}" type="slidenum">
              <a:rPr lang="en-US" altLang="ko-KR"/>
              <a:pPr>
                <a:defRPr/>
              </a:pPr>
              <a:t>‹#›</a:t>
            </a:fld>
            <a:r>
              <a:rPr lang="en-US" altLang="ko-KR"/>
              <a:t> -</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941512" y="4800600"/>
            <a:ext cx="5943600" cy="566738"/>
          </a:xfrm>
        </p:spPr>
        <p:txBody>
          <a:bodyPr/>
          <a:lstStyle>
            <a:lvl1pPr algn="l">
              <a:defRPr sz="2000" b="1"/>
            </a:lvl1pPr>
          </a:lstStyle>
          <a:p>
            <a:r>
              <a:rPr lang="ko-KR" altLang="en-US" smtClean="0"/>
              <a:t>마스터 제목 스타일 편집</a:t>
            </a:r>
            <a:endParaRPr lang="ko-KR" altLang="en-US"/>
          </a:p>
        </p:txBody>
      </p:sp>
      <p:sp>
        <p:nvSpPr>
          <p:cNvPr id="3" name="그림 개체 틀 2"/>
          <p:cNvSpPr>
            <a:spLocks noGrp="1"/>
          </p:cNvSpPr>
          <p:nvPr>
            <p:ph type="pic" idx="1"/>
          </p:nvPr>
        </p:nvSpPr>
        <p:spPr>
          <a:xfrm>
            <a:off x="1941512" y="612775"/>
            <a:ext cx="59436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ko-KR" altLang="en-US" noProof="0" smtClean="0"/>
          </a:p>
        </p:txBody>
      </p:sp>
      <p:sp>
        <p:nvSpPr>
          <p:cNvPr id="4" name="텍스트 개체 틀 3"/>
          <p:cNvSpPr>
            <a:spLocks noGrp="1"/>
          </p:cNvSpPr>
          <p:nvPr>
            <p:ph type="body" sz="half" idx="2"/>
          </p:nvPr>
        </p:nvSpPr>
        <p:spPr>
          <a:xfrm>
            <a:off x="1941512" y="5367338"/>
            <a:ext cx="59436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5" name="Rectangle 21"/>
          <p:cNvSpPr>
            <a:spLocks noGrp="1" noChangeArrowheads="1"/>
          </p:cNvSpPr>
          <p:nvPr>
            <p:ph type="sldNum" sz="quarter" idx="10"/>
          </p:nvPr>
        </p:nvSpPr>
        <p:spPr>
          <a:ln/>
        </p:spPr>
        <p:txBody>
          <a:bodyPr/>
          <a:lstStyle>
            <a:lvl1pPr>
              <a:defRPr/>
            </a:lvl1pPr>
          </a:lstStyle>
          <a:p>
            <a:pPr>
              <a:defRPr/>
            </a:pPr>
            <a:r>
              <a:rPr lang="en-US" altLang="ko-KR"/>
              <a:t>- </a:t>
            </a:r>
            <a:fld id="{BB208024-65B1-4DA7-8343-ABFA1F9C5C60}" type="slidenum">
              <a:rPr lang="en-US" altLang="ko-KR"/>
              <a:pPr>
                <a:defRPr/>
              </a:pPr>
              <a:t>‹#›</a:t>
            </a:fld>
            <a:r>
              <a:rPr lang="en-US" altLang="ko-KR"/>
              <a:t> -</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5" name="Rectangle 21"/>
          <p:cNvSpPr>
            <a:spLocks noGrp="1" noChangeArrowheads="1"/>
          </p:cNvSpPr>
          <p:nvPr>
            <p:ph type="sldNum" sz="quarter" idx="4"/>
          </p:nvPr>
        </p:nvSpPr>
        <p:spPr bwMode="auto">
          <a:xfrm>
            <a:off x="3522663" y="6575426"/>
            <a:ext cx="2895600" cy="155575"/>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bodyPr>
          <a:lstStyle>
            <a:lvl1pPr algn="ctr">
              <a:defRPr>
                <a:latin typeface="Arial" pitchFamily="34" charset="0"/>
                <a:ea typeface="+mn-ea"/>
                <a:cs typeface="Arial" pitchFamily="34" charset="0"/>
              </a:defRPr>
            </a:lvl1pPr>
          </a:lstStyle>
          <a:p>
            <a:pPr>
              <a:defRPr/>
            </a:pPr>
            <a:r>
              <a:rPr lang="en-US" altLang="ko-KR" smtClean="0"/>
              <a:t>- </a:t>
            </a:r>
            <a:fld id="{BC5EC00A-1191-47BC-844B-B915E1C5D6FE}" type="slidenum">
              <a:rPr lang="en-US" altLang="ko-KR" smtClean="0"/>
              <a:pPr>
                <a:defRPr/>
              </a:pPr>
              <a:t>‹#›</a:t>
            </a:fld>
            <a:r>
              <a:rPr lang="en-US" altLang="ko-KR" smtClean="0"/>
              <a:t> -</a:t>
            </a:r>
            <a:endParaRPr lang="en-US" altLang="ko-KR"/>
          </a:p>
        </p:txBody>
      </p:sp>
      <p:sp>
        <p:nvSpPr>
          <p:cNvPr id="2052" name="Rectangle 44"/>
          <p:cNvSpPr>
            <a:spLocks noGrp="1" noChangeArrowheads="1"/>
          </p:cNvSpPr>
          <p:nvPr>
            <p:ph type="title"/>
          </p:nvPr>
        </p:nvSpPr>
        <p:spPr bwMode="auto">
          <a:xfrm>
            <a:off x="388939" y="76200"/>
            <a:ext cx="6162675" cy="517525"/>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err="1" smtClean="0"/>
              <a:t>마스터</a:t>
            </a:r>
            <a:r>
              <a:rPr lang="en-US" dirty="0" smtClean="0"/>
              <a:t> </a:t>
            </a:r>
            <a:r>
              <a:rPr lang="en-US" dirty="0" err="1" smtClean="0"/>
              <a:t>제목</a:t>
            </a:r>
            <a:r>
              <a:rPr lang="en-US" dirty="0" smtClean="0"/>
              <a:t> </a:t>
            </a:r>
            <a:r>
              <a:rPr lang="en-US" dirty="0" err="1" smtClean="0"/>
              <a:t>스타일</a:t>
            </a:r>
            <a:r>
              <a:rPr lang="en-US" dirty="0" smtClean="0"/>
              <a:t> </a:t>
            </a:r>
            <a:r>
              <a:rPr lang="en-US" dirty="0" err="1" smtClean="0"/>
              <a:t>편집</a:t>
            </a:r>
            <a:endParaRPr lang="en-US" dirty="0" smtClean="0"/>
          </a:p>
        </p:txBody>
      </p:sp>
      <p:sp>
        <p:nvSpPr>
          <p:cNvPr id="2053" name="Rectangle 46"/>
          <p:cNvSpPr>
            <a:spLocks noGrp="1" noChangeArrowheads="1"/>
          </p:cNvSpPr>
          <p:nvPr>
            <p:ph type="body" idx="1"/>
          </p:nvPr>
        </p:nvSpPr>
        <p:spPr bwMode="auto">
          <a:xfrm>
            <a:off x="388938" y="769939"/>
            <a:ext cx="9139237" cy="513954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err="1" smtClean="0"/>
              <a:t>마스터</a:t>
            </a:r>
            <a:r>
              <a:rPr lang="en-US" dirty="0" smtClean="0"/>
              <a:t> </a:t>
            </a:r>
            <a:r>
              <a:rPr lang="en-US" dirty="0" err="1" smtClean="0"/>
              <a:t>텍스트</a:t>
            </a:r>
            <a:r>
              <a:rPr lang="en-US" dirty="0" smtClean="0"/>
              <a:t> </a:t>
            </a:r>
            <a:r>
              <a:rPr lang="en-US" dirty="0" err="1" smtClean="0"/>
              <a:t>스타일을</a:t>
            </a:r>
            <a:r>
              <a:rPr lang="en-US" dirty="0" smtClean="0"/>
              <a:t> </a:t>
            </a:r>
            <a:r>
              <a:rPr lang="en-US" dirty="0" err="1" smtClean="0"/>
              <a:t>편집합니다</a:t>
            </a:r>
            <a:endParaRPr lang="en-US" dirty="0" smtClean="0"/>
          </a:p>
        </p:txBody>
      </p:sp>
    </p:spTree>
  </p:cSld>
  <p:clrMap bg1="lt1" tx1="dk1" bg2="lt2" tx2="dk2" accent1="accent1" accent2="accent2" accent3="accent3" accent4="accent4" accent5="accent5" accent6="accent6" hlink="hlink" folHlink="folHlink"/>
  <p:sldLayoutIdLst>
    <p:sldLayoutId id="2147483859"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Lst>
  <p:hf hdr="0" ftr="0" dt="0"/>
  <p:txStyles>
    <p:titleStyle>
      <a:lvl1pPr algn="l" rtl="0" eaLnBrk="0" fontAlgn="base" hangingPunct="0">
        <a:spcBef>
          <a:spcPct val="0"/>
        </a:spcBef>
        <a:spcAft>
          <a:spcPct val="0"/>
        </a:spcAft>
        <a:defRPr sz="2400" b="0" i="0">
          <a:solidFill>
            <a:schemeClr val="tx1"/>
          </a:solidFill>
          <a:latin typeface="휴먼옛체" pitchFamily="18" charset="-127"/>
          <a:ea typeface="휴먼옛체" pitchFamily="18" charset="-127"/>
          <a:cs typeface="Arial" pitchFamily="34" charset="0"/>
        </a:defRPr>
      </a:lvl1pPr>
      <a:lvl2pPr algn="l" rtl="0" eaLnBrk="0" fontAlgn="base" hangingPunct="0">
        <a:spcBef>
          <a:spcPct val="0"/>
        </a:spcBef>
        <a:spcAft>
          <a:spcPct val="0"/>
        </a:spcAft>
        <a:defRPr sz="1400" b="1" i="1">
          <a:solidFill>
            <a:schemeClr val="tx1"/>
          </a:solidFill>
          <a:latin typeface="Times New Roman" pitchFamily="18" charset="0"/>
          <a:ea typeface="바탕" pitchFamily="18" charset="-127"/>
          <a:cs typeface="Times New Roman" pitchFamily="18" charset="0"/>
        </a:defRPr>
      </a:lvl2pPr>
      <a:lvl3pPr algn="l" rtl="0" eaLnBrk="0" fontAlgn="base" hangingPunct="0">
        <a:spcBef>
          <a:spcPct val="0"/>
        </a:spcBef>
        <a:spcAft>
          <a:spcPct val="0"/>
        </a:spcAft>
        <a:defRPr sz="1400" b="1" i="1">
          <a:solidFill>
            <a:schemeClr val="tx1"/>
          </a:solidFill>
          <a:latin typeface="Times New Roman" pitchFamily="18" charset="0"/>
          <a:ea typeface="바탕" pitchFamily="18" charset="-127"/>
          <a:cs typeface="Times New Roman" pitchFamily="18" charset="0"/>
        </a:defRPr>
      </a:lvl3pPr>
      <a:lvl4pPr algn="l" rtl="0" eaLnBrk="0" fontAlgn="base" hangingPunct="0">
        <a:spcBef>
          <a:spcPct val="0"/>
        </a:spcBef>
        <a:spcAft>
          <a:spcPct val="0"/>
        </a:spcAft>
        <a:defRPr sz="1400" b="1" i="1">
          <a:solidFill>
            <a:schemeClr val="tx1"/>
          </a:solidFill>
          <a:latin typeface="Times New Roman" pitchFamily="18" charset="0"/>
          <a:ea typeface="바탕" pitchFamily="18" charset="-127"/>
          <a:cs typeface="Times New Roman" pitchFamily="18" charset="0"/>
        </a:defRPr>
      </a:lvl4pPr>
      <a:lvl5pPr algn="l" rtl="0" eaLnBrk="0" fontAlgn="base" hangingPunct="0">
        <a:spcBef>
          <a:spcPct val="0"/>
        </a:spcBef>
        <a:spcAft>
          <a:spcPct val="0"/>
        </a:spcAft>
        <a:defRPr sz="1400" b="1" i="1">
          <a:solidFill>
            <a:schemeClr val="tx1"/>
          </a:solidFill>
          <a:latin typeface="Times New Roman" pitchFamily="18" charset="0"/>
          <a:ea typeface="바탕" pitchFamily="18" charset="-127"/>
          <a:cs typeface="Times New Roman" pitchFamily="18" charset="0"/>
        </a:defRPr>
      </a:lvl5pPr>
      <a:lvl6pPr marL="457200" algn="l" rtl="0" fontAlgn="base">
        <a:spcBef>
          <a:spcPct val="0"/>
        </a:spcBef>
        <a:spcAft>
          <a:spcPct val="0"/>
        </a:spcAft>
        <a:defRPr sz="1400" b="1" i="1">
          <a:solidFill>
            <a:schemeClr val="tx2"/>
          </a:solidFill>
          <a:latin typeface="맑은 고딕" pitchFamily="50" charset="-127"/>
          <a:ea typeface="맑은 고딕" pitchFamily="50" charset="-127"/>
        </a:defRPr>
      </a:lvl6pPr>
      <a:lvl7pPr marL="914400" algn="l" rtl="0" fontAlgn="base">
        <a:spcBef>
          <a:spcPct val="0"/>
        </a:spcBef>
        <a:spcAft>
          <a:spcPct val="0"/>
        </a:spcAft>
        <a:defRPr sz="1400" b="1" i="1">
          <a:solidFill>
            <a:schemeClr val="tx2"/>
          </a:solidFill>
          <a:latin typeface="맑은 고딕" pitchFamily="50" charset="-127"/>
          <a:ea typeface="맑은 고딕" pitchFamily="50" charset="-127"/>
        </a:defRPr>
      </a:lvl7pPr>
      <a:lvl8pPr marL="1371600" algn="l" rtl="0" fontAlgn="base">
        <a:spcBef>
          <a:spcPct val="0"/>
        </a:spcBef>
        <a:spcAft>
          <a:spcPct val="0"/>
        </a:spcAft>
        <a:defRPr sz="1400" b="1" i="1">
          <a:solidFill>
            <a:schemeClr val="tx2"/>
          </a:solidFill>
          <a:latin typeface="맑은 고딕" pitchFamily="50" charset="-127"/>
          <a:ea typeface="맑은 고딕" pitchFamily="50" charset="-127"/>
        </a:defRPr>
      </a:lvl8pPr>
      <a:lvl9pPr marL="1828800" algn="l" rtl="0" fontAlgn="base">
        <a:spcBef>
          <a:spcPct val="0"/>
        </a:spcBef>
        <a:spcAft>
          <a:spcPct val="0"/>
        </a:spcAft>
        <a:defRPr sz="1400" b="1" i="1">
          <a:solidFill>
            <a:schemeClr val="tx2"/>
          </a:solidFill>
          <a:latin typeface="맑은 고딕" pitchFamily="50" charset="-127"/>
          <a:ea typeface="맑은 고딕" pitchFamily="50" charset="-127"/>
        </a:defRPr>
      </a:lvl9pPr>
    </p:titleStyle>
    <p:bodyStyle>
      <a:lvl1pPr marL="342900" indent="-342900" algn="l" rtl="0" eaLnBrk="0" fontAlgn="base" hangingPunct="0">
        <a:lnSpc>
          <a:spcPct val="120000"/>
        </a:lnSpc>
        <a:spcBef>
          <a:spcPct val="0"/>
        </a:spcBef>
        <a:spcAft>
          <a:spcPct val="0"/>
        </a:spcAft>
        <a:buChar char="•"/>
        <a:defRPr sz="1600" b="1">
          <a:solidFill>
            <a:schemeClr val="tx1"/>
          </a:solidFill>
          <a:latin typeface="나눔고딕 Bold" pitchFamily="50" charset="-127"/>
          <a:ea typeface="나눔고딕 Bold" pitchFamily="50" charset="-127"/>
          <a:cs typeface="Arial" pitchFamily="34" charset="0"/>
        </a:defRPr>
      </a:lvl1pPr>
      <a:lvl2pPr marL="190500" indent="266700" algn="l" rtl="0" eaLnBrk="0" fontAlgn="base" hangingPunct="0">
        <a:spcBef>
          <a:spcPct val="0"/>
        </a:spcBef>
        <a:spcAft>
          <a:spcPct val="0"/>
        </a:spcAft>
        <a:buChar char="–"/>
        <a:defRPr kumimoji="1" sz="1600" b="1">
          <a:solidFill>
            <a:schemeClr val="tx2"/>
          </a:solidFill>
          <a:latin typeface="Arial" charset="0"/>
          <a:ea typeface="굴림" charset="-127"/>
        </a:defRPr>
      </a:lvl2pPr>
      <a:lvl3pPr marL="1181100" indent="-228600" algn="l" rtl="0" eaLnBrk="0" fontAlgn="base" hangingPunct="0">
        <a:spcBef>
          <a:spcPct val="0"/>
        </a:spcBef>
        <a:spcAft>
          <a:spcPct val="0"/>
        </a:spcAft>
        <a:buChar char="•"/>
        <a:defRPr kumimoji="1" sz="1600" b="1">
          <a:solidFill>
            <a:schemeClr val="tx2"/>
          </a:solidFill>
          <a:latin typeface="Arial" charset="0"/>
          <a:ea typeface="굴림" charset="-127"/>
        </a:defRPr>
      </a:lvl3pPr>
      <a:lvl4pPr marL="1600200" indent="-228600" algn="l" rtl="0" eaLnBrk="0" fontAlgn="base" hangingPunct="0">
        <a:spcBef>
          <a:spcPct val="0"/>
        </a:spcBef>
        <a:spcAft>
          <a:spcPct val="0"/>
        </a:spcAft>
        <a:buChar char="–"/>
        <a:defRPr kumimoji="1" sz="1600" b="1">
          <a:solidFill>
            <a:schemeClr val="tx2"/>
          </a:solidFill>
          <a:latin typeface="Arial" charset="0"/>
          <a:ea typeface="굴림" charset="-127"/>
        </a:defRPr>
      </a:lvl4pPr>
      <a:lvl5pPr marL="2057400" indent="-228600" algn="l" rtl="0" eaLnBrk="0" fontAlgn="base" hangingPunct="0">
        <a:spcBef>
          <a:spcPct val="0"/>
        </a:spcBef>
        <a:spcAft>
          <a:spcPct val="0"/>
        </a:spcAft>
        <a:buChar char="»"/>
        <a:defRPr kumimoji="1" sz="1600" b="1">
          <a:solidFill>
            <a:schemeClr val="tx2"/>
          </a:solidFill>
          <a:latin typeface="Arial" charset="0"/>
          <a:ea typeface="굴림" charset="-127"/>
        </a:defRPr>
      </a:lvl5pPr>
      <a:lvl6pPr marL="2514600" indent="-228600" algn="l" rtl="0" eaLnBrk="0" fontAlgn="base" hangingPunct="0">
        <a:spcBef>
          <a:spcPct val="0"/>
        </a:spcBef>
        <a:spcAft>
          <a:spcPct val="0"/>
        </a:spcAft>
        <a:defRPr kumimoji="1" sz="1600" b="1">
          <a:solidFill>
            <a:schemeClr val="tx2"/>
          </a:solidFill>
          <a:latin typeface="Arial" charset="0"/>
          <a:ea typeface="굴림" charset="-127"/>
        </a:defRPr>
      </a:lvl6pPr>
      <a:lvl7pPr marL="2971800" indent="-228600" algn="l" rtl="0" eaLnBrk="0" fontAlgn="base" hangingPunct="0">
        <a:spcBef>
          <a:spcPct val="0"/>
        </a:spcBef>
        <a:spcAft>
          <a:spcPct val="0"/>
        </a:spcAft>
        <a:defRPr kumimoji="1" sz="1600" b="1">
          <a:solidFill>
            <a:schemeClr val="tx2"/>
          </a:solidFill>
          <a:latin typeface="Arial" charset="0"/>
          <a:ea typeface="굴림" charset="-127"/>
        </a:defRPr>
      </a:lvl7pPr>
      <a:lvl8pPr marL="3429000" indent="-228600" algn="l" rtl="0" eaLnBrk="0" fontAlgn="base" hangingPunct="0">
        <a:spcBef>
          <a:spcPct val="0"/>
        </a:spcBef>
        <a:spcAft>
          <a:spcPct val="0"/>
        </a:spcAft>
        <a:defRPr kumimoji="1" sz="1600" b="1">
          <a:solidFill>
            <a:schemeClr val="tx2"/>
          </a:solidFill>
          <a:latin typeface="Arial" charset="0"/>
          <a:ea typeface="굴림" charset="-127"/>
        </a:defRPr>
      </a:lvl8pPr>
      <a:lvl9pPr marL="3886200" indent="-228600" algn="l" rtl="0" eaLnBrk="0" fontAlgn="base" hangingPunct="0">
        <a:spcBef>
          <a:spcPct val="0"/>
        </a:spcBef>
        <a:spcAft>
          <a:spcPct val="0"/>
        </a:spcAft>
        <a:defRPr kumimoji="1" sz="1600" b="1">
          <a:solidFill>
            <a:schemeClr val="tx2"/>
          </a:solidFill>
          <a:latin typeface="Arial" charset="0"/>
          <a:ea typeface="굴림" charset="-127"/>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www.microsoftvirtualacademy.com/ebooks#9780735698178" TargetMode="External"/><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6.xml"/><Relationship Id="rId4" Type="http://schemas.openxmlformats.org/officeDocument/2006/relationships/image" Target="../media/image42.emf"/></Relationships>
</file>

<file path=ppt/slides/_rels/slide26.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6.xml"/><Relationship Id="rId5" Type="http://schemas.openxmlformats.org/officeDocument/2006/relationships/image" Target="../media/image46.emf"/><Relationship Id="rId4" Type="http://schemas.openxmlformats.org/officeDocument/2006/relationships/image" Target="../media/image45.emf"/></Relationships>
</file>

<file path=ppt/slides/_rels/slide27.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0.emf"/><Relationship Id="rId1" Type="http://schemas.openxmlformats.org/officeDocument/2006/relationships/slideLayout" Target="../slideLayouts/slideLayout6.xml"/><Relationship Id="rId4" Type="http://schemas.openxmlformats.org/officeDocument/2006/relationships/image" Target="../media/image52.emf"/></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53.em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6.emf"/><Relationship Id="rId1" Type="http://schemas.openxmlformats.org/officeDocument/2006/relationships/slideLayout" Target="../slideLayouts/slideLayout6.xml"/><Relationship Id="rId4" Type="http://schemas.openxmlformats.org/officeDocument/2006/relationships/image" Target="../media/image58.emf"/></Relationships>
</file>

<file path=ppt/slides/_rels/slide33.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image" Target="../media/image59.emf"/><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hyperlink" Target="http://mlr.cs.umass.edu/ml/datasets/Wholesale+customers" TargetMode="Externa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emf"/><Relationship Id="rId1" Type="http://schemas.openxmlformats.org/officeDocument/2006/relationships/slideLayout" Target="../slideLayouts/slideLayout6.xml"/><Relationship Id="rId6" Type="http://schemas.openxmlformats.org/officeDocument/2006/relationships/image" Target="../media/image67.emf"/><Relationship Id="rId5" Type="http://schemas.openxmlformats.org/officeDocument/2006/relationships/image" Target="../media/image66.emf"/><Relationship Id="rId4" Type="http://schemas.openxmlformats.org/officeDocument/2006/relationships/image" Target="../media/image65.emf"/></Relationships>
</file>

<file path=ppt/slides/_rels/slide37.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image" Target="../media/image68.emf"/><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image" Target="../media/image70.emf"/><Relationship Id="rId1" Type="http://schemas.openxmlformats.org/officeDocument/2006/relationships/slideLayout" Target="../slideLayouts/slideLayout6.xml"/><Relationship Id="rId5" Type="http://schemas.openxmlformats.org/officeDocument/2006/relationships/image" Target="../media/image73.emf"/><Relationship Id="rId4" Type="http://schemas.openxmlformats.org/officeDocument/2006/relationships/image" Target="../media/image72.emf"/></Relationships>
</file>

<file path=ppt/slides/_rels/slide39.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image" Target="../media/image74.emf"/><Relationship Id="rId1" Type="http://schemas.openxmlformats.org/officeDocument/2006/relationships/slideLayout" Target="../slideLayouts/slideLayout6.xml"/><Relationship Id="rId4" Type="http://schemas.openxmlformats.org/officeDocument/2006/relationships/image" Target="../media/image76.emf"/></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image" Target="../media/image77.emf"/><Relationship Id="rId1" Type="http://schemas.openxmlformats.org/officeDocument/2006/relationships/slideLayout" Target="../slideLayouts/slideLayout6.xml"/><Relationship Id="rId5" Type="http://schemas.openxmlformats.org/officeDocument/2006/relationships/image" Target="../media/image80.emf"/><Relationship Id="rId4" Type="http://schemas.openxmlformats.org/officeDocument/2006/relationships/image" Target="../media/image79.emf"/></Relationships>
</file>

<file path=ppt/slides/_rels/slide41.xml.rels><?xml version="1.0" encoding="UTF-8" standalone="yes"?>
<Relationships xmlns="http://schemas.openxmlformats.org/package/2006/relationships"><Relationship Id="rId3" Type="http://schemas.openxmlformats.org/officeDocument/2006/relationships/image" Target="../media/image81.emf"/><Relationship Id="rId2" Type="http://schemas.openxmlformats.org/officeDocument/2006/relationships/image" Target="../media/image62.emf"/><Relationship Id="rId1" Type="http://schemas.openxmlformats.org/officeDocument/2006/relationships/slideLayout" Target="../slideLayouts/slideLayout6.xml"/><Relationship Id="rId4" Type="http://schemas.openxmlformats.org/officeDocument/2006/relationships/image" Target="../media/image82.emf"/></Relationships>
</file>

<file path=ppt/slides/_rels/slide42.xml.rels><?xml version="1.0" encoding="UTF-8" standalone="yes"?>
<Relationships xmlns="http://schemas.openxmlformats.org/package/2006/relationships"><Relationship Id="rId2" Type="http://schemas.openxmlformats.org/officeDocument/2006/relationships/image" Target="../media/image83.emf"/><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84.emf"/><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86.emf"/><Relationship Id="rId2" Type="http://schemas.openxmlformats.org/officeDocument/2006/relationships/image" Target="../media/image85.emf"/><Relationship Id="rId1" Type="http://schemas.openxmlformats.org/officeDocument/2006/relationships/slideLayout" Target="../slideLayouts/slideLayout6.xml"/><Relationship Id="rId4" Type="http://schemas.openxmlformats.org/officeDocument/2006/relationships/image" Target="../media/image87.emf"/></Relationships>
</file>

<file path=ppt/slides/_rels/slide46.xml.rels><?xml version="1.0" encoding="UTF-8" standalone="yes"?>
<Relationships xmlns="http://schemas.openxmlformats.org/package/2006/relationships"><Relationship Id="rId3" Type="http://schemas.openxmlformats.org/officeDocument/2006/relationships/image" Target="../media/image89.emf"/><Relationship Id="rId2" Type="http://schemas.openxmlformats.org/officeDocument/2006/relationships/image" Target="../media/image88.emf"/><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90.emf"/><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92.emf"/><Relationship Id="rId2" Type="http://schemas.openxmlformats.org/officeDocument/2006/relationships/image" Target="../media/image91.emf"/><Relationship Id="rId1" Type="http://schemas.openxmlformats.org/officeDocument/2006/relationships/slideLayout" Target="../slideLayouts/slideLayout6.xml"/><Relationship Id="rId4" Type="http://schemas.openxmlformats.org/officeDocument/2006/relationships/image" Target="../media/image93.emf"/></Relationships>
</file>

<file path=ppt/slides/_rels/slide49.xml.rels><?xml version="1.0" encoding="UTF-8" standalone="yes"?>
<Relationships xmlns="http://schemas.openxmlformats.org/package/2006/relationships"><Relationship Id="rId3" Type="http://schemas.openxmlformats.org/officeDocument/2006/relationships/image" Target="../media/image95.emf"/><Relationship Id="rId2" Type="http://schemas.openxmlformats.org/officeDocument/2006/relationships/image" Target="../media/image94.emf"/><Relationship Id="rId1" Type="http://schemas.openxmlformats.org/officeDocument/2006/relationships/slideLayout" Target="../slideLayouts/slideLayout6.xml"/><Relationship Id="rId5" Type="http://schemas.openxmlformats.org/officeDocument/2006/relationships/image" Target="../media/image97.emf"/><Relationship Id="rId4" Type="http://schemas.openxmlformats.org/officeDocument/2006/relationships/image" Target="../media/image96.emf"/></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image" Target="../media/image98.png"/><Relationship Id="rId1" Type="http://schemas.openxmlformats.org/officeDocument/2006/relationships/slideLayout" Target="../slideLayouts/slideLayout6.xml"/><Relationship Id="rId5" Type="http://schemas.openxmlformats.org/officeDocument/2006/relationships/image" Target="../media/image101.png"/><Relationship Id="rId4" Type="http://schemas.openxmlformats.org/officeDocument/2006/relationships/image" Target="../media/image100.png"/></Relationships>
</file>

<file path=ppt/slides/_rels/slide51.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102.png"/><Relationship Id="rId1" Type="http://schemas.openxmlformats.org/officeDocument/2006/relationships/slideLayout" Target="../slideLayouts/slideLayout6.xml"/><Relationship Id="rId4" Type="http://schemas.openxmlformats.org/officeDocument/2006/relationships/image" Target="../media/image104.png"/></Relationships>
</file>

<file path=ppt/slides/_rels/slide52.xml.rels><?xml version="1.0" encoding="UTF-8" standalone="yes"?>
<Relationships xmlns="http://schemas.openxmlformats.org/package/2006/relationships"><Relationship Id="rId3" Type="http://schemas.openxmlformats.org/officeDocument/2006/relationships/image" Target="../media/image106.png"/><Relationship Id="rId2" Type="http://schemas.openxmlformats.org/officeDocument/2006/relationships/image" Target="../media/image105.png"/><Relationship Id="rId1" Type="http://schemas.openxmlformats.org/officeDocument/2006/relationships/slideLayout" Target="../slideLayouts/slideLayout6.xml"/><Relationship Id="rId4" Type="http://schemas.openxmlformats.org/officeDocument/2006/relationships/image" Target="../media/image107.png"/></Relationships>
</file>

<file path=ppt/slides/_rels/slide53.xml.rels><?xml version="1.0" encoding="UTF-8" standalone="yes"?>
<Relationships xmlns="http://schemas.openxmlformats.org/package/2006/relationships"><Relationship Id="rId3" Type="http://schemas.openxmlformats.org/officeDocument/2006/relationships/image" Target="../media/image109.png"/><Relationship Id="rId2" Type="http://schemas.openxmlformats.org/officeDocument/2006/relationships/image" Target="../media/image108.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hyperlink" Target="http://gallery.azureml.net/" TargetMode="External"/><Relationship Id="rId7" Type="http://schemas.openxmlformats.org/officeDocument/2006/relationships/hyperlink" Target="https://mva.microsoft.com/" TargetMode="External"/><Relationship Id="rId2" Type="http://schemas.openxmlformats.org/officeDocument/2006/relationships/hyperlink" Target="https://studio.azureml.net/" TargetMode="External"/><Relationship Id="rId1" Type="http://schemas.openxmlformats.org/officeDocument/2006/relationships/slideLayout" Target="../slideLayouts/slideLayout6.xml"/><Relationship Id="rId6" Type="http://schemas.openxmlformats.org/officeDocument/2006/relationships/hyperlink" Target="https://courses.edx.org/courses/course-v1:Microsoft+DAT203x+3T2015/info" TargetMode="External"/><Relationship Id="rId5" Type="http://schemas.openxmlformats.org/officeDocument/2006/relationships/hyperlink" Target="http://blogs.technet.com/b/machinelearning/" TargetMode="External"/><Relationship Id="rId4" Type="http://schemas.openxmlformats.org/officeDocument/2006/relationships/hyperlink" Target="http://azure.microsoft.com/en-us/services/machine-learning/" TargetMode="External"/></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110.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hyperlink" Target="https://channel9.msdn.com/events/TechEd/Europe/2014/DBI-B218" TargetMode="Externa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46091" y="1685404"/>
            <a:ext cx="9017066" cy="585418"/>
          </a:xfrm>
        </p:spPr>
        <p:txBody>
          <a:bodyPr/>
          <a:lstStyle/>
          <a:p>
            <a:r>
              <a:rPr lang="en-US" altLang="ko-KR" dirty="0" smtClean="0">
                <a:latin typeface="Yet R" panose="020B0600000101010101" charset="-127"/>
                <a:ea typeface="Yet R" panose="020B0600000101010101" charset="-127"/>
              </a:rPr>
              <a:t>Azure ML Tutorial</a:t>
            </a:r>
            <a:endParaRPr lang="ko-KR" altLang="en-US" dirty="0">
              <a:latin typeface="Yet R" panose="020B0600000101010101" charset="-127"/>
              <a:ea typeface="Yet R" panose="020B0600000101010101" charset="-127"/>
            </a:endParaRPr>
          </a:p>
        </p:txBody>
      </p:sp>
      <p:sp>
        <p:nvSpPr>
          <p:cNvPr id="6" name="Subtitle 5"/>
          <p:cNvSpPr>
            <a:spLocks noGrp="1"/>
          </p:cNvSpPr>
          <p:nvPr>
            <p:ph type="subTitle" idx="1"/>
          </p:nvPr>
        </p:nvSpPr>
        <p:spPr>
          <a:xfrm>
            <a:off x="780756" y="2356907"/>
            <a:ext cx="8344483" cy="462307"/>
          </a:xfrm>
        </p:spPr>
        <p:txBody>
          <a:bodyPr/>
          <a:lstStyle/>
          <a:p>
            <a:r>
              <a:rPr lang="en-US" altLang="ko-KR" dirty="0" smtClean="0">
                <a:latin typeface="Yet R" panose="020B0600000101010101" charset="-127"/>
                <a:ea typeface="Yet R" panose="020B0600000101010101" charset="-127"/>
              </a:rPr>
              <a:t>- Azure Bootcamp in Troy</a:t>
            </a:r>
            <a:r>
              <a:rPr lang="ko-KR" altLang="en-US" dirty="0" smtClean="0">
                <a:latin typeface="Yet R" panose="020B0600000101010101" charset="-127"/>
                <a:ea typeface="Yet R" panose="020B0600000101010101" charset="-127"/>
              </a:rPr>
              <a:t> </a:t>
            </a:r>
            <a:r>
              <a:rPr lang="en-US" altLang="ko-KR" dirty="0" smtClean="0">
                <a:latin typeface="Yet R" panose="020B0600000101010101" charset="-127"/>
                <a:ea typeface="Yet R" panose="020B0600000101010101" charset="-127"/>
              </a:rPr>
              <a:t>-</a:t>
            </a:r>
            <a:endParaRPr lang="ko-KR" altLang="en-US" dirty="0">
              <a:latin typeface="Yet R" panose="020B0600000101010101" charset="-127"/>
              <a:ea typeface="Yet R" panose="020B0600000101010101" charset="-127"/>
            </a:endParaRPr>
          </a:p>
        </p:txBody>
      </p:sp>
      <p:sp>
        <p:nvSpPr>
          <p:cNvPr id="8" name="TextBox 7"/>
          <p:cNvSpPr txBox="1"/>
          <p:nvPr/>
        </p:nvSpPr>
        <p:spPr>
          <a:xfrm>
            <a:off x="4445488" y="4038030"/>
            <a:ext cx="958917" cy="276999"/>
          </a:xfrm>
          <a:prstGeom prst="rect">
            <a:avLst/>
          </a:prstGeom>
          <a:noFill/>
        </p:spPr>
        <p:txBody>
          <a:bodyPr wrap="none" rtlCol="0">
            <a:spAutoFit/>
          </a:bodyPr>
          <a:lstStyle/>
          <a:p>
            <a:r>
              <a:rPr lang="en-US" altLang="ko-KR" dirty="0" smtClean="0">
                <a:latin typeface="Yet R" panose="020B0600000101010101" charset="-127"/>
                <a:ea typeface="Yet R" panose="020B0600000101010101" charset="-127"/>
              </a:rPr>
              <a:t>2016. 4. 16</a:t>
            </a:r>
            <a:endParaRPr lang="ko-KR" altLang="en-US" dirty="0">
              <a:latin typeface="Yet R" panose="020B0600000101010101" charset="-127"/>
              <a:ea typeface="Yet R" panose="020B0600000101010101" charset="-127"/>
            </a:endParaRPr>
          </a:p>
        </p:txBody>
      </p:sp>
      <p:sp>
        <p:nvSpPr>
          <p:cNvPr id="10" name="TextBox 9"/>
          <p:cNvSpPr txBox="1"/>
          <p:nvPr/>
        </p:nvSpPr>
        <p:spPr>
          <a:xfrm>
            <a:off x="4010015" y="4564453"/>
            <a:ext cx="1885966" cy="646331"/>
          </a:xfrm>
          <a:prstGeom prst="rect">
            <a:avLst/>
          </a:prstGeom>
          <a:noFill/>
        </p:spPr>
        <p:txBody>
          <a:bodyPr wrap="none" rtlCol="0">
            <a:spAutoFit/>
          </a:bodyPr>
          <a:lstStyle/>
          <a:p>
            <a:pPr algn="ctr"/>
            <a:r>
              <a:rPr lang="en-US" altLang="ko-KR" sz="1800" b="0" dirty="0" smtClean="0">
                <a:latin typeface="Yet R" panose="020B0600000101010101" charset="-127"/>
                <a:ea typeface="Yet R" panose="020B0600000101010101" charset="-127"/>
              </a:rPr>
              <a:t>Ingyu Lee </a:t>
            </a:r>
          </a:p>
          <a:p>
            <a:pPr algn="ctr"/>
            <a:r>
              <a:rPr lang="en-US" altLang="ko-KR" sz="1800" b="0" dirty="0" smtClean="0">
                <a:latin typeface="Yet R" panose="020B0600000101010101" charset="-127"/>
                <a:ea typeface="Yet R" panose="020B0600000101010101" charset="-127"/>
              </a:rPr>
              <a:t>(inlee@troy.edu)</a:t>
            </a:r>
            <a:endParaRPr lang="ko-KR" altLang="en-US" sz="1800" b="0" dirty="0">
              <a:latin typeface="Yet R" panose="020B0600000101010101" charset="-127"/>
              <a:ea typeface="Yet R" panose="020B0600000101010101" charset="-127"/>
            </a:endParaRPr>
          </a:p>
        </p:txBody>
      </p:sp>
      <p:sp>
        <p:nvSpPr>
          <p:cNvPr id="11" name="Line 40"/>
          <p:cNvSpPr>
            <a:spLocks noChangeShapeType="1"/>
          </p:cNvSpPr>
          <p:nvPr/>
        </p:nvSpPr>
        <p:spPr bwMode="auto">
          <a:xfrm>
            <a:off x="0" y="3068638"/>
            <a:ext cx="9906000" cy="7937"/>
          </a:xfrm>
          <a:prstGeom prst="line">
            <a:avLst/>
          </a:prstGeom>
          <a:noFill/>
          <a:ln w="19050">
            <a:solidFill>
              <a:schemeClr val="tx1"/>
            </a:solidFill>
            <a:round/>
            <a:headEnd/>
            <a:tailEnd/>
          </a:ln>
          <a:effectLst/>
        </p:spPr>
        <p:txBody>
          <a:bodyPr lIns="90000" rIns="90000" bIns="46800"/>
          <a:lstStyle/>
          <a:p>
            <a:pPr>
              <a:defRPr/>
            </a:pPr>
            <a:endParaRPr lang="ko-KR" altLang="en-US">
              <a:latin typeface="맑은 고딕" pitchFamily="50" charset="-127"/>
              <a:cs typeface="+mn-cs"/>
            </a:endParaRPr>
          </a:p>
        </p:txBody>
      </p:sp>
    </p:spTree>
    <p:extLst>
      <p:ext uri="{BB962C8B-B14F-4D97-AF65-F5344CB8AC3E}">
        <p14:creationId xmlns:p14="http://schemas.microsoft.com/office/powerpoint/2010/main" val="35132895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8938" y="76200"/>
            <a:ext cx="9093390" cy="517525"/>
          </a:xfrm>
        </p:spPr>
        <p:txBody>
          <a:bodyPr/>
          <a:lstStyle/>
          <a:p>
            <a:r>
              <a:rPr lang="en-US" altLang="ko-KR" dirty="0"/>
              <a:t>Part I Key Machine Learning Terminology and Concepts</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9</a:t>
            </a:fld>
            <a:r>
              <a:rPr lang="en-US" altLang="ko-KR" smtClean="0"/>
              <a:t> -</a:t>
            </a:r>
            <a:endParaRPr lang="en-US" altLang="ko-KR"/>
          </a:p>
        </p:txBody>
      </p:sp>
      <p:sp>
        <p:nvSpPr>
          <p:cNvPr id="4" name="TextBox 3"/>
          <p:cNvSpPr txBox="1"/>
          <p:nvPr/>
        </p:nvSpPr>
        <p:spPr>
          <a:xfrm>
            <a:off x="360000" y="720000"/>
            <a:ext cx="9322220" cy="5262979"/>
          </a:xfrm>
          <a:prstGeom prst="rect">
            <a:avLst/>
          </a:prstGeom>
          <a:noFill/>
        </p:spPr>
        <p:txBody>
          <a:bodyPr wrap="square" rtlCol="0">
            <a:spAutoFit/>
          </a:bodyPr>
          <a:lstStyle/>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Classification: </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Organizing data points into categories based on a data set for which category groupings are already known.</a:t>
            </a:r>
          </a:p>
          <a:p>
            <a:pPr marL="800100" lvl="1" indent="-342900">
              <a:buFont typeface="Wingdings" panose="05000000000000000000" pitchFamily="2" charset="2"/>
              <a:buChar char="§"/>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a:latin typeface="휴먼옛체" panose="02030504000101010101" pitchFamily="18" charset="-127"/>
                <a:ea typeface="휴먼옛체" panose="02030504000101010101" pitchFamily="18" charset="-127"/>
              </a:rPr>
              <a:t>Regression: </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Predicting </a:t>
            </a:r>
            <a:r>
              <a:rPr lang="en-US" altLang="ko-KR" sz="1600" b="0" dirty="0">
                <a:latin typeface="휴먼옛체" panose="02030504000101010101" pitchFamily="18" charset="-127"/>
                <a:ea typeface="휴먼옛체" panose="02030504000101010101" pitchFamily="18" charset="-127"/>
              </a:rPr>
              <a:t>a continuous value based on independent variables, such as predicting the price of a car based on its year and make.</a:t>
            </a:r>
          </a:p>
          <a:p>
            <a:pPr marL="342900" indent="-342900">
              <a:buAutoNum type="arabicPeriod"/>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Clustering:</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Partition items into homogeneous groups. Typically used to predict grouping classifications for a given variable.</a:t>
            </a:r>
          </a:p>
          <a:p>
            <a:pPr marL="800100" lvl="1" indent="-342900">
              <a:buAutoNum type="arabicPeriod"/>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Recommendation:</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The Netflix contest: Build a better recommender system from Netflix data. Use the crowd’s votes to complete the missing entries.</a:t>
            </a:r>
          </a:p>
          <a:p>
            <a:pPr marL="800100" lvl="1" indent="-342900">
              <a:buAutoNum type="arabicPeriod"/>
            </a:pPr>
            <a:endParaRPr lang="en-US" altLang="ko-KR" sz="1600" b="0" dirty="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Anomaly Detection: </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Forecast of a value or values from a machine learning model.</a:t>
            </a:r>
          </a:p>
          <a:p>
            <a:pPr marL="800100" lvl="1" indent="-342900">
              <a:buAutoNum type="arabicPeriod"/>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endParaRPr lang="en-US" altLang="ko-KR" sz="1600" b="0" dirty="0" smtClean="0">
              <a:latin typeface="휴먼옛체" panose="02030504000101010101" pitchFamily="18" charset="-127"/>
              <a:ea typeface="휴먼옛체" panose="02030504000101010101" pitchFamily="18" charset="-127"/>
            </a:endParaRPr>
          </a:p>
          <a:p>
            <a:pPr marL="1257300" lvl="2" indent="-342900">
              <a:buFont typeface="+mj-lt"/>
              <a:buAutoNum type="arabicParenR"/>
            </a:pPr>
            <a:endParaRPr lang="en-US" altLang="ko-KR" sz="1600" b="0" dirty="0" smtClean="0">
              <a:latin typeface="휴먼옛체" panose="02030504000101010101" pitchFamily="18" charset="-127"/>
              <a:ea typeface="휴먼옛체" panose="02030504000101010101" pitchFamily="18" charset="-127"/>
            </a:endParaRPr>
          </a:p>
        </p:txBody>
      </p:sp>
      <p:sp>
        <p:nvSpPr>
          <p:cNvPr id="5" name="Rectangle 4"/>
          <p:cNvSpPr/>
          <p:nvPr/>
        </p:nvSpPr>
        <p:spPr>
          <a:xfrm>
            <a:off x="388938" y="5477712"/>
            <a:ext cx="9189720" cy="1256754"/>
          </a:xfrm>
          <a:prstGeom prst="rect">
            <a:avLst/>
          </a:prstGeom>
        </p:spPr>
        <p:txBody>
          <a:bodyPr wrap="square">
            <a:spAutoFit/>
          </a:bodyPr>
          <a:lstStyle/>
          <a:p>
            <a:pPr marL="342783" lvl="0" indent="-342783" defTabSz="914088" fontAlgn="auto" latinLnBrk="0">
              <a:spcBef>
                <a:spcPts val="1400"/>
              </a:spcBef>
              <a:spcAft>
                <a:spcPts val="0"/>
              </a:spcAft>
              <a:buFont typeface="Wingdings" panose="05000000000000000000" pitchFamily="2" charset="2"/>
              <a:buChar char="§"/>
              <a:defRPr/>
            </a:pPr>
            <a:r>
              <a:rPr lang="en-US" sz="1600" b="0" dirty="0">
                <a:solidFill>
                  <a:srgbClr val="FF0000"/>
                </a:solidFill>
                <a:latin typeface="휴먼옛체" panose="02030504000101010101" pitchFamily="18" charset="-127"/>
                <a:ea typeface="휴먼옛체" panose="02030504000101010101" pitchFamily="18" charset="-127"/>
              </a:rPr>
              <a:t>Occam’s Razor</a:t>
            </a:r>
            <a:r>
              <a:rPr lang="en-US" sz="1600" b="0" dirty="0">
                <a:latin typeface="휴먼옛체" panose="02030504000101010101" pitchFamily="18" charset="-127"/>
                <a:ea typeface="휴먼옛체" panose="02030504000101010101" pitchFamily="18" charset="-127"/>
              </a:rPr>
              <a:t>: The best models are simple models that fit the data well.</a:t>
            </a:r>
          </a:p>
          <a:p>
            <a:pPr marL="342783" lvl="0" indent="-342783" defTabSz="914088" fontAlgn="auto" latinLnBrk="0">
              <a:spcBef>
                <a:spcPts val="1400"/>
              </a:spcBef>
              <a:spcAft>
                <a:spcPts val="0"/>
              </a:spcAft>
              <a:buFont typeface="Wingdings" panose="05000000000000000000" pitchFamily="2" charset="2"/>
              <a:buChar char="§"/>
              <a:defRPr/>
            </a:pPr>
            <a:r>
              <a:rPr lang="en-US" sz="1600" b="0" dirty="0">
                <a:latin typeface="휴먼옛체" panose="02030504000101010101" pitchFamily="18" charset="-127"/>
                <a:ea typeface="휴먼옛체" panose="02030504000101010101" pitchFamily="18" charset="-127"/>
              </a:rPr>
              <a:t>William of Ockham, English </a:t>
            </a:r>
            <a:r>
              <a:rPr lang="en-US" sz="1600" b="0" dirty="0" smtClean="0">
                <a:latin typeface="휴먼옛체" panose="02030504000101010101" pitchFamily="18" charset="-127"/>
                <a:ea typeface="휴먼옛체" panose="02030504000101010101" pitchFamily="18" charset="-127"/>
              </a:rPr>
              <a:t>friar, philosopher, and theologian </a:t>
            </a:r>
            <a:r>
              <a:rPr lang="en-US" sz="1600" b="0" dirty="0">
                <a:latin typeface="휴먼옛체" panose="02030504000101010101" pitchFamily="18" charset="-127"/>
                <a:ea typeface="휴먼옛체" panose="02030504000101010101" pitchFamily="18" charset="-127"/>
              </a:rPr>
              <a:t>(1287-1347) said that among hypotheses that predict equally well, we should choose the one with the fewest assumptions.</a:t>
            </a:r>
          </a:p>
        </p:txBody>
      </p:sp>
    </p:spTree>
    <p:extLst>
      <p:ext uri="{BB962C8B-B14F-4D97-AF65-F5344CB8AC3E}">
        <p14:creationId xmlns:p14="http://schemas.microsoft.com/office/powerpoint/2010/main" val="30429930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Part II Azure Machine Learning Studio</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10</a:t>
            </a:fld>
            <a:r>
              <a:rPr lang="en-US" altLang="ko-KR" smtClean="0"/>
              <a:t> -</a:t>
            </a:r>
            <a:endParaRPr lang="en-US" altLang="ko-KR"/>
          </a:p>
        </p:txBody>
      </p:sp>
      <p:sp>
        <p:nvSpPr>
          <p:cNvPr id="4" name="TextBox 3"/>
          <p:cNvSpPr txBox="1"/>
          <p:nvPr/>
        </p:nvSpPr>
        <p:spPr>
          <a:xfrm>
            <a:off x="360001" y="720000"/>
            <a:ext cx="4060854" cy="5909310"/>
          </a:xfrm>
          <a:prstGeom prst="rect">
            <a:avLst/>
          </a:prstGeom>
          <a:noFill/>
        </p:spPr>
        <p:txBody>
          <a:bodyPr wrap="square" rtlCol="0">
            <a:spAutoFit/>
          </a:bodyPr>
          <a:lstStyle/>
          <a:p>
            <a:pPr marL="342900" indent="-342900">
              <a:buAutoNum type="arabicPeriod"/>
            </a:pPr>
            <a:r>
              <a:rPr lang="en-US" altLang="ko-KR" sz="1400" b="0" dirty="0" smtClean="0">
                <a:solidFill>
                  <a:srgbClr val="3366FF"/>
                </a:solidFill>
                <a:latin typeface="휴먼옛체" panose="02030504000101010101" pitchFamily="18" charset="-127"/>
                <a:ea typeface="휴먼옛체" panose="02030504000101010101" pitchFamily="18" charset="-127"/>
              </a:rPr>
              <a:t>Projects: </a:t>
            </a:r>
            <a:r>
              <a:rPr lang="en-US" altLang="ko-KR" sz="1400" b="0" dirty="0" smtClean="0">
                <a:latin typeface="휴먼옛체" panose="02030504000101010101" pitchFamily="18" charset="-127"/>
                <a:ea typeface="휴먼옛체" panose="02030504000101010101" pitchFamily="18" charset="-127"/>
              </a:rPr>
              <a:t>Sets of related Experiments, Trained Models, Datasets, Transforms.</a:t>
            </a:r>
          </a:p>
          <a:p>
            <a:pPr marL="342900" indent="-342900">
              <a:buAutoNum type="arabicPeriod"/>
            </a:pPr>
            <a:endParaRPr lang="en-US" altLang="ko-KR" sz="1400" b="0" dirty="0" smtClean="0">
              <a:solidFill>
                <a:srgbClr val="3366FF"/>
              </a:solidFill>
              <a:latin typeface="휴먼옛체" panose="02030504000101010101" pitchFamily="18" charset="-127"/>
              <a:ea typeface="휴먼옛체" panose="02030504000101010101" pitchFamily="18" charset="-127"/>
            </a:endParaRPr>
          </a:p>
          <a:p>
            <a:pPr marL="342900" indent="-342900">
              <a:buAutoNum type="arabicPeriod"/>
            </a:pPr>
            <a:r>
              <a:rPr lang="en-US" altLang="ko-KR" sz="1400" b="0" dirty="0" smtClean="0">
                <a:solidFill>
                  <a:srgbClr val="3366FF"/>
                </a:solidFill>
                <a:latin typeface="휴먼옛체" panose="02030504000101010101" pitchFamily="18" charset="-127"/>
                <a:ea typeface="휴먼옛체" panose="02030504000101010101" pitchFamily="18" charset="-127"/>
              </a:rPr>
              <a:t>Experiments</a:t>
            </a:r>
            <a:r>
              <a:rPr lang="en-US" altLang="ko-KR" sz="1400" b="0" dirty="0" smtClean="0">
                <a:latin typeface="휴먼옛체" panose="02030504000101010101" pitchFamily="18" charset="-127"/>
                <a:ea typeface="휴먼옛체" panose="02030504000101010101" pitchFamily="18" charset="-127"/>
              </a:rPr>
              <a:t>: Experiments that have been created, run, and saved as drafts. These include a set of sample experiments that ship with the service to help jumpstart your projects.</a:t>
            </a:r>
          </a:p>
          <a:p>
            <a:pPr marL="342900" indent="-342900">
              <a:buAutoNum type="arabicPeriod"/>
            </a:pPr>
            <a:endParaRPr lang="en-US" altLang="ko-KR" sz="1400" b="0" dirty="0" smtClean="0">
              <a:solidFill>
                <a:srgbClr val="3366FF"/>
              </a:solidFill>
              <a:latin typeface="휴먼옛체" panose="02030504000101010101" pitchFamily="18" charset="-127"/>
              <a:ea typeface="휴먼옛체" panose="02030504000101010101" pitchFamily="18" charset="-127"/>
            </a:endParaRPr>
          </a:p>
          <a:p>
            <a:pPr marL="342900" indent="-342900">
              <a:buAutoNum type="arabicPeriod"/>
            </a:pPr>
            <a:r>
              <a:rPr lang="en-US" altLang="ko-KR" sz="1400" b="0" dirty="0" smtClean="0">
                <a:solidFill>
                  <a:srgbClr val="3366FF"/>
                </a:solidFill>
                <a:latin typeface="휴먼옛체" panose="02030504000101010101" pitchFamily="18" charset="-127"/>
                <a:ea typeface="휴먼옛체" panose="02030504000101010101" pitchFamily="18" charset="-127"/>
              </a:rPr>
              <a:t>Web Services</a:t>
            </a:r>
            <a:r>
              <a:rPr lang="en-US" altLang="ko-KR" sz="1400" b="0" dirty="0" smtClean="0">
                <a:latin typeface="휴먼옛체" panose="02030504000101010101" pitchFamily="18" charset="-127"/>
                <a:ea typeface="휴먼옛체" panose="02030504000101010101" pitchFamily="18" charset="-127"/>
              </a:rPr>
              <a:t>: A list of experiments that you have published as web services.</a:t>
            </a:r>
          </a:p>
          <a:p>
            <a:pPr marL="342900" indent="-342900">
              <a:buAutoNum type="arabicPeriod"/>
            </a:pPr>
            <a:endParaRPr lang="en-US" altLang="ko-KR" sz="14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400" b="0" dirty="0" smtClean="0">
                <a:solidFill>
                  <a:srgbClr val="3366FF"/>
                </a:solidFill>
                <a:latin typeface="휴먼옛체" panose="02030504000101010101" pitchFamily="18" charset="-127"/>
                <a:ea typeface="휴먼옛체" panose="02030504000101010101" pitchFamily="18" charset="-127"/>
              </a:rPr>
              <a:t>Notebooks: </a:t>
            </a:r>
            <a:r>
              <a:rPr lang="en-US" altLang="ko-KR" sz="1400" b="0" dirty="0" smtClean="0">
                <a:latin typeface="휴먼옛체" panose="02030504000101010101" pitchFamily="18" charset="-127"/>
                <a:ea typeface="휴먼옛체" panose="02030504000101010101" pitchFamily="18" charset="-127"/>
              </a:rPr>
              <a:t>Jupyter notebooks that you have created.</a:t>
            </a:r>
          </a:p>
          <a:p>
            <a:pPr marL="342900" indent="-342900">
              <a:buAutoNum type="arabicPeriod"/>
            </a:pPr>
            <a:endParaRPr lang="en-US" altLang="ko-KR" sz="1400" b="0" dirty="0" smtClean="0">
              <a:solidFill>
                <a:srgbClr val="3366FF"/>
              </a:solidFill>
              <a:latin typeface="휴먼옛체" panose="02030504000101010101" pitchFamily="18" charset="-127"/>
              <a:ea typeface="휴먼옛체" panose="02030504000101010101" pitchFamily="18" charset="-127"/>
            </a:endParaRPr>
          </a:p>
          <a:p>
            <a:pPr marL="342900" indent="-342900">
              <a:buAutoNum type="arabicPeriod"/>
            </a:pPr>
            <a:r>
              <a:rPr lang="en-US" altLang="ko-KR" sz="1400" b="0" dirty="0" smtClean="0">
                <a:solidFill>
                  <a:srgbClr val="3366FF"/>
                </a:solidFill>
                <a:latin typeface="휴먼옛체" panose="02030504000101010101" pitchFamily="18" charset="-127"/>
                <a:ea typeface="휴먼옛체" panose="02030504000101010101" pitchFamily="18" charset="-127"/>
              </a:rPr>
              <a:t>Datasets</a:t>
            </a:r>
            <a:r>
              <a:rPr lang="en-US" altLang="ko-KR" sz="1400" b="0" dirty="0" smtClean="0">
                <a:latin typeface="휴먼옛체" panose="02030504000101010101" pitchFamily="18" charset="-127"/>
                <a:ea typeface="휴먼옛체" panose="02030504000101010101" pitchFamily="18" charset="-127"/>
              </a:rPr>
              <a:t>: A list of sample datasets that ship with the product, and uploaded data. You can use these datasets to learn about Azure Machine Learning.</a:t>
            </a:r>
          </a:p>
          <a:p>
            <a:pPr marL="342900" indent="-342900">
              <a:buAutoNum type="arabicPeriod"/>
            </a:pPr>
            <a:endParaRPr lang="en-US" altLang="ko-KR" sz="14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400" b="0" dirty="0" smtClean="0">
                <a:solidFill>
                  <a:srgbClr val="3366FF"/>
                </a:solidFill>
                <a:latin typeface="휴먼옛체" panose="02030504000101010101" pitchFamily="18" charset="-127"/>
                <a:ea typeface="휴먼옛체" panose="02030504000101010101" pitchFamily="18" charset="-127"/>
              </a:rPr>
              <a:t>Trained Models</a:t>
            </a:r>
            <a:r>
              <a:rPr lang="en-US" altLang="ko-KR" sz="1400" b="0" dirty="0" smtClean="0">
                <a:latin typeface="휴먼옛체" panose="02030504000101010101" pitchFamily="18" charset="-127"/>
                <a:ea typeface="휴먼옛체" panose="02030504000101010101" pitchFamily="18" charset="-127"/>
              </a:rPr>
              <a:t>: List of any trained models that you saved from your experiments.</a:t>
            </a:r>
          </a:p>
          <a:p>
            <a:pPr marL="342900" indent="-342900">
              <a:buAutoNum type="arabicPeriod"/>
            </a:pPr>
            <a:endParaRPr lang="en-US" altLang="ko-KR" sz="14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400" b="0" dirty="0" smtClean="0">
                <a:solidFill>
                  <a:srgbClr val="3366FF"/>
                </a:solidFill>
                <a:latin typeface="휴먼옛체" panose="02030504000101010101" pitchFamily="18" charset="-127"/>
                <a:ea typeface="휴먼옛체" panose="02030504000101010101" pitchFamily="18" charset="-127"/>
              </a:rPr>
              <a:t>Settings</a:t>
            </a:r>
            <a:r>
              <a:rPr lang="en-US" altLang="ko-KR" sz="1400" b="0" dirty="0" smtClean="0">
                <a:latin typeface="휴먼옛체" panose="02030504000101010101" pitchFamily="18" charset="-127"/>
                <a:ea typeface="휴먼옛체" panose="02030504000101010101" pitchFamily="18" charset="-127"/>
              </a:rPr>
              <a:t>: Configure your account and resources. Invite other users to share your workspace in Azure Machine Learning.</a:t>
            </a:r>
          </a:p>
        </p:txBody>
      </p:sp>
      <p:pic>
        <p:nvPicPr>
          <p:cNvPr id="5" name="Picture 4"/>
          <p:cNvPicPr>
            <a:picLocks noChangeAspect="1"/>
          </p:cNvPicPr>
          <p:nvPr/>
        </p:nvPicPr>
        <p:blipFill>
          <a:blip r:embed="rId2"/>
          <a:stretch>
            <a:fillRect/>
          </a:stretch>
        </p:blipFill>
        <p:spPr>
          <a:xfrm>
            <a:off x="4420854" y="1463084"/>
            <a:ext cx="5068712" cy="4242982"/>
          </a:xfrm>
          <a:prstGeom prst="rect">
            <a:avLst/>
          </a:prstGeom>
        </p:spPr>
      </p:pic>
    </p:spTree>
    <p:extLst>
      <p:ext uri="{BB962C8B-B14F-4D97-AF65-F5344CB8AC3E}">
        <p14:creationId xmlns:p14="http://schemas.microsoft.com/office/powerpoint/2010/main" val="24854083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88937" y="76200"/>
            <a:ext cx="9293283" cy="517525"/>
          </a:xfrm>
        </p:spPr>
        <p:txBody>
          <a:bodyPr/>
          <a:lstStyle/>
          <a:p>
            <a:r>
              <a:rPr lang="en-US" altLang="ko-KR" dirty="0"/>
              <a:t>Part </a:t>
            </a:r>
            <a:r>
              <a:rPr lang="en-US" altLang="ko-KR" dirty="0" smtClean="0"/>
              <a:t>II Azure Machine Learning Studio</a:t>
            </a:r>
            <a:endParaRPr lang="ko-KR" altLang="en-US" dirty="0"/>
          </a:p>
        </p:txBody>
      </p:sp>
      <p:sp>
        <p:nvSpPr>
          <p:cNvPr id="4" name="Slide Number Placeholder 3"/>
          <p:cNvSpPr>
            <a:spLocks noGrp="1"/>
          </p:cNvSpPr>
          <p:nvPr>
            <p:ph type="sldNum" sz="quarter" idx="10"/>
          </p:nvPr>
        </p:nvSpPr>
        <p:spPr/>
        <p:txBody>
          <a:bodyPr/>
          <a:lstStyle/>
          <a:p>
            <a:pPr>
              <a:defRPr/>
            </a:pPr>
            <a:r>
              <a:rPr lang="en-US" altLang="ko-KR" dirty="0" smtClean="0"/>
              <a:t>- </a:t>
            </a:r>
            <a:fld id="{CA2352BB-55DD-448D-A8C3-D207F404F17D}" type="slidenum">
              <a:rPr lang="en-US" altLang="ko-KR" smtClean="0"/>
              <a:pPr>
                <a:defRPr/>
              </a:pPr>
              <a:t>11</a:t>
            </a:fld>
            <a:r>
              <a:rPr lang="en-US" altLang="ko-KR" dirty="0" smtClean="0"/>
              <a:t> -</a:t>
            </a:r>
            <a:endParaRPr lang="en-US" altLang="ko-KR" dirty="0"/>
          </a:p>
        </p:txBody>
      </p:sp>
      <p:sp>
        <p:nvSpPr>
          <p:cNvPr id="8" name="TextBox 7"/>
          <p:cNvSpPr txBox="1"/>
          <p:nvPr/>
        </p:nvSpPr>
        <p:spPr>
          <a:xfrm>
            <a:off x="360000" y="720000"/>
            <a:ext cx="4705776" cy="6001643"/>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With Azure Machine Learning Studio, you can</a:t>
            </a:r>
          </a:p>
          <a:p>
            <a:endParaRPr lang="en-US" altLang="ko-KR" sz="1600" b="0" dirty="0" smtClean="0">
              <a:latin typeface="휴먼옛체" panose="02030504000101010101" pitchFamily="18" charset="-127"/>
              <a:ea typeface="휴먼옛체" panose="02030504000101010101" pitchFamily="18" charset="-127"/>
            </a:endParaRPr>
          </a:p>
          <a:p>
            <a:pPr marL="342900" indent="-342900">
              <a:buFont typeface="+mj-lt"/>
              <a:buAutoNum type="alphaLcPeriod"/>
            </a:pPr>
            <a:r>
              <a:rPr lang="en-US" altLang="ko-KR" sz="1600" b="0" dirty="0" smtClean="0">
                <a:latin typeface="휴먼옛체" panose="02030504000101010101" pitchFamily="18" charset="-127"/>
                <a:ea typeface="휴먼옛체" panose="02030504000101010101" pitchFamily="18" charset="-127"/>
              </a:rPr>
              <a:t>Create predictive models in Machine Learning Studio, a </a:t>
            </a:r>
            <a:r>
              <a:rPr lang="en-US" altLang="ko-KR" sz="1600" b="0" dirty="0" smtClean="0">
                <a:solidFill>
                  <a:srgbClr val="3366FF"/>
                </a:solidFill>
                <a:latin typeface="휴먼옛체" panose="02030504000101010101" pitchFamily="18" charset="-127"/>
                <a:ea typeface="휴먼옛체" panose="02030504000101010101" pitchFamily="18" charset="-127"/>
              </a:rPr>
              <a:t>browser-based tool</a:t>
            </a:r>
            <a:r>
              <a:rPr lang="en-US" altLang="ko-KR" sz="1600" b="0" dirty="0" smtClean="0">
                <a:latin typeface="휴먼옛체" panose="02030504000101010101" pitchFamily="18" charset="-127"/>
                <a:ea typeface="휴먼옛체" panose="02030504000101010101" pitchFamily="18" charset="-127"/>
              </a:rPr>
              <a:t>, by dragging, dropping, and connecting modules.</a:t>
            </a:r>
          </a:p>
          <a:p>
            <a:pPr marL="342900" indent="-342900">
              <a:buFont typeface="+mj-lt"/>
              <a:buAutoNum type="alphaLcPeriod"/>
            </a:pPr>
            <a:endParaRPr lang="en-US" altLang="ko-KR" sz="1600" b="0" dirty="0" smtClean="0">
              <a:latin typeface="휴먼옛체" panose="02030504000101010101" pitchFamily="18" charset="-127"/>
              <a:ea typeface="휴먼옛체" panose="02030504000101010101" pitchFamily="18" charset="-127"/>
            </a:endParaRPr>
          </a:p>
          <a:p>
            <a:pPr marL="342900" indent="-342900">
              <a:buFont typeface="+mj-lt"/>
              <a:buAutoNum type="alphaLcPeriod"/>
            </a:pPr>
            <a:r>
              <a:rPr lang="en-US" altLang="ko-KR" sz="1600" b="0" dirty="0" smtClean="0">
                <a:latin typeface="휴먼옛체" panose="02030504000101010101" pitchFamily="18" charset="-127"/>
                <a:ea typeface="휴먼옛체" panose="02030504000101010101" pitchFamily="18" charset="-127"/>
              </a:rPr>
              <a:t>Use a </a:t>
            </a:r>
            <a:r>
              <a:rPr lang="en-US" altLang="ko-KR" sz="1600" b="0" dirty="0" smtClean="0">
                <a:solidFill>
                  <a:srgbClr val="3366FF"/>
                </a:solidFill>
                <a:latin typeface="휴먼옛체" panose="02030504000101010101" pitchFamily="18" charset="-127"/>
                <a:ea typeface="휴먼옛체" panose="02030504000101010101" pitchFamily="18" charset="-127"/>
              </a:rPr>
              <a:t>large library of Machine Learning algorithms and modules</a:t>
            </a:r>
            <a:r>
              <a:rPr lang="en-US" altLang="ko-KR" sz="1600" b="0" dirty="0" smtClean="0">
                <a:latin typeface="휴먼옛체" panose="02030504000101010101" pitchFamily="18" charset="-127"/>
                <a:ea typeface="휴먼옛체" panose="02030504000101010101" pitchFamily="18" charset="-127"/>
              </a:rPr>
              <a:t> in Machine Learning Studio to jump-start your predictive models.</a:t>
            </a:r>
          </a:p>
          <a:p>
            <a:pPr marL="342900" indent="-342900">
              <a:buFont typeface="+mj-lt"/>
              <a:buAutoNum type="alphaLcPeriod"/>
            </a:pPr>
            <a:endParaRPr lang="en-US" altLang="ko-KR" sz="1600" b="0" dirty="0" smtClean="0">
              <a:latin typeface="휴먼옛체" panose="02030504000101010101" pitchFamily="18" charset="-127"/>
              <a:ea typeface="휴먼옛체" panose="02030504000101010101" pitchFamily="18" charset="-127"/>
            </a:endParaRPr>
          </a:p>
          <a:p>
            <a:pPr marL="342900" indent="-342900">
              <a:buFont typeface="+mj-lt"/>
              <a:buAutoNum type="alphaLcPeriod"/>
            </a:pPr>
            <a:r>
              <a:rPr lang="en-US" altLang="ko-KR" sz="1600" b="0" dirty="0" smtClean="0">
                <a:latin typeface="휴먼옛체" panose="02030504000101010101" pitchFamily="18" charset="-127"/>
                <a:ea typeface="휴먼옛체" panose="02030504000101010101" pitchFamily="18" charset="-127"/>
              </a:rPr>
              <a:t>Choose </a:t>
            </a:r>
            <a:r>
              <a:rPr lang="en-US" altLang="ko-KR" sz="1600" b="0" dirty="0">
                <a:latin typeface="휴먼옛체" panose="02030504000101010101" pitchFamily="18" charset="-127"/>
                <a:ea typeface="휴먼옛체" panose="02030504000101010101" pitchFamily="18" charset="-127"/>
              </a:rPr>
              <a:t>from a </a:t>
            </a:r>
            <a:r>
              <a:rPr lang="en-US" altLang="ko-KR" sz="1600" b="0" dirty="0">
                <a:solidFill>
                  <a:srgbClr val="3366FF"/>
                </a:solidFill>
                <a:latin typeface="휴먼옛체" panose="02030504000101010101" pitchFamily="18" charset="-127"/>
                <a:ea typeface="휴먼옛체" panose="02030504000101010101" pitchFamily="18" charset="-127"/>
              </a:rPr>
              <a:t>library of sample experiments</a:t>
            </a:r>
            <a:r>
              <a:rPr lang="en-US" altLang="ko-KR" sz="1600" b="0" dirty="0">
                <a:latin typeface="휴먼옛체" panose="02030504000101010101" pitchFamily="18" charset="-127"/>
                <a:ea typeface="휴먼옛체" panose="02030504000101010101" pitchFamily="18" charset="-127"/>
              </a:rPr>
              <a:t>, </a:t>
            </a:r>
            <a:r>
              <a:rPr lang="en-US" altLang="ko-KR" sz="1600" b="0" dirty="0">
                <a:solidFill>
                  <a:srgbClr val="3366FF"/>
                </a:solidFill>
                <a:latin typeface="휴먼옛체" panose="02030504000101010101" pitchFamily="18" charset="-127"/>
                <a:ea typeface="휴먼옛체" panose="02030504000101010101" pitchFamily="18" charset="-127"/>
              </a:rPr>
              <a:t>R and Python packages</a:t>
            </a:r>
            <a:r>
              <a:rPr lang="en-US" altLang="ko-KR" sz="1600" b="0" dirty="0">
                <a:latin typeface="휴먼옛체" panose="02030504000101010101" pitchFamily="18" charset="-127"/>
                <a:ea typeface="휴먼옛체" panose="02030504000101010101" pitchFamily="18" charset="-127"/>
              </a:rPr>
              <a:t>, and </a:t>
            </a:r>
            <a:r>
              <a:rPr lang="en-US" altLang="ko-KR" sz="1600" b="0" dirty="0">
                <a:solidFill>
                  <a:srgbClr val="3366FF"/>
                </a:solidFill>
                <a:latin typeface="휴먼옛체" panose="02030504000101010101" pitchFamily="18" charset="-127"/>
                <a:ea typeface="휴먼옛체" panose="02030504000101010101" pitchFamily="18" charset="-127"/>
              </a:rPr>
              <a:t>best-in-class algorithms </a:t>
            </a:r>
            <a:r>
              <a:rPr lang="en-US" altLang="ko-KR" sz="1600" b="0" dirty="0">
                <a:latin typeface="휴먼옛체" panose="02030504000101010101" pitchFamily="18" charset="-127"/>
                <a:ea typeface="휴먼옛체" panose="02030504000101010101" pitchFamily="18" charset="-127"/>
              </a:rPr>
              <a:t>from Microsoft businesses like Xbox and Bing. Extent Studio modules with </a:t>
            </a:r>
            <a:r>
              <a:rPr lang="en-US" altLang="ko-KR" sz="1600" b="0" dirty="0">
                <a:solidFill>
                  <a:srgbClr val="3366FF"/>
                </a:solidFill>
                <a:latin typeface="휴먼옛체" panose="02030504000101010101" pitchFamily="18" charset="-127"/>
                <a:ea typeface="휴먼옛체" panose="02030504000101010101" pitchFamily="18" charset="-127"/>
              </a:rPr>
              <a:t>your own custom R and Python scripts</a:t>
            </a:r>
            <a:r>
              <a:rPr lang="en-US" altLang="ko-KR" sz="1600" b="0" dirty="0" smtClean="0">
                <a:latin typeface="휴먼옛체" panose="02030504000101010101" pitchFamily="18" charset="-127"/>
                <a:ea typeface="휴먼옛체" panose="02030504000101010101" pitchFamily="18" charset="-127"/>
              </a:rPr>
              <a:t>.</a:t>
            </a:r>
          </a:p>
          <a:p>
            <a:pPr marL="342900" indent="-342900">
              <a:buFont typeface="+mj-lt"/>
              <a:buAutoNum type="alphaLcPeriod"/>
            </a:pPr>
            <a:endParaRPr lang="en-US" altLang="ko-KR" sz="1600" b="0" dirty="0" smtClean="0">
              <a:latin typeface="휴먼옛체" panose="02030504000101010101" pitchFamily="18" charset="-127"/>
              <a:ea typeface="휴먼옛체" panose="02030504000101010101" pitchFamily="18" charset="-127"/>
            </a:endParaRPr>
          </a:p>
          <a:p>
            <a:pPr marL="342900" indent="-342900">
              <a:buFont typeface="+mj-lt"/>
              <a:buAutoNum type="alphaLcPeriod"/>
            </a:pPr>
            <a:r>
              <a:rPr lang="en-US" altLang="ko-KR" sz="1600" b="0" dirty="0">
                <a:latin typeface="휴먼옛체" panose="02030504000101010101" pitchFamily="18" charset="-127"/>
                <a:ea typeface="휴먼옛체" panose="02030504000101010101" pitchFamily="18" charset="-127"/>
              </a:rPr>
              <a:t>In Cortana Intelligence Gallery you can try </a:t>
            </a:r>
            <a:r>
              <a:rPr lang="en-US" altLang="ko-KR" sz="1600" b="0" dirty="0">
                <a:solidFill>
                  <a:srgbClr val="3366FF"/>
                </a:solidFill>
                <a:latin typeface="휴먼옛체" panose="02030504000101010101" pitchFamily="18" charset="-127"/>
                <a:ea typeface="휴먼옛체" panose="02030504000101010101" pitchFamily="18" charset="-127"/>
              </a:rPr>
              <a:t>analytics solutions authored by others </a:t>
            </a:r>
            <a:r>
              <a:rPr lang="en-US" altLang="ko-KR" sz="1600" b="0" dirty="0">
                <a:latin typeface="휴먼옛체" panose="02030504000101010101" pitchFamily="18" charset="-127"/>
                <a:ea typeface="휴먼옛체" panose="02030504000101010101" pitchFamily="18" charset="-127"/>
              </a:rPr>
              <a:t>or contribute your own using Azure services including Machine Learning, HDInsight (Hadoop), Stream Analytics, and Data Lake Analytics, as well as Azure big data stores and data management services</a:t>
            </a:r>
            <a:r>
              <a:rPr lang="en-US" altLang="ko-KR" sz="1600" b="0" dirty="0" smtClean="0">
                <a:latin typeface="휴먼옛체" panose="02030504000101010101" pitchFamily="18" charset="-127"/>
                <a:ea typeface="휴먼옛체" panose="02030504000101010101" pitchFamily="18" charset="-127"/>
              </a:rPr>
              <a:t>.</a:t>
            </a:r>
            <a:endParaRPr lang="en-US" altLang="ko-KR" sz="1600" b="0" dirty="0">
              <a:latin typeface="휴먼옛체" panose="02030504000101010101" pitchFamily="18" charset="-127"/>
              <a:ea typeface="휴먼옛체" panose="02030504000101010101" pitchFamily="18" charset="-127"/>
            </a:endParaRPr>
          </a:p>
        </p:txBody>
      </p:sp>
      <p:pic>
        <p:nvPicPr>
          <p:cNvPr id="3074" name="Picture 2" descr="What is predictive analytics: Example of a predictive analytics experiment in Azure Machine Learning Stud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76672" y="846300"/>
            <a:ext cx="4305548" cy="376045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Try predictive experiments or contribute your own in Azure Cortana Intelligence Gallery"/>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76673" y="3693601"/>
            <a:ext cx="4305548" cy="29596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04917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 </a:t>
            </a:r>
            <a:r>
              <a:rPr lang="en-US" altLang="ko-KR" dirty="0" smtClean="0"/>
              <a:t>First Experiment with Azure </a:t>
            </a:r>
            <a:r>
              <a:rPr lang="en-US" altLang="ko-KR" dirty="0"/>
              <a:t>ML</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12</a:t>
            </a:fld>
            <a:r>
              <a:rPr lang="en-US" altLang="ko-KR" smtClean="0"/>
              <a:t> -</a:t>
            </a:r>
            <a:endParaRPr lang="en-US" altLang="ko-KR"/>
          </a:p>
        </p:txBody>
      </p:sp>
      <p:sp>
        <p:nvSpPr>
          <p:cNvPr id="4" name="TextBox 3"/>
          <p:cNvSpPr txBox="1"/>
          <p:nvPr/>
        </p:nvSpPr>
        <p:spPr>
          <a:xfrm>
            <a:off x="360000" y="720000"/>
            <a:ext cx="9322220" cy="3046988"/>
          </a:xfrm>
          <a:prstGeom prst="rect">
            <a:avLst/>
          </a:prstGeom>
          <a:noFill/>
        </p:spPr>
        <p:txBody>
          <a:bodyPr wrap="square" rtlCol="0">
            <a:spAutoFit/>
          </a:bodyPr>
          <a:lstStyle/>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Goal</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Create a linear regression model that </a:t>
            </a:r>
            <a:r>
              <a:rPr lang="en-US" altLang="ko-KR" sz="1600" b="0" dirty="0" smtClean="0">
                <a:solidFill>
                  <a:srgbClr val="3366FF"/>
                </a:solidFill>
                <a:latin typeface="휴먼옛체" panose="02030504000101010101" pitchFamily="18" charset="-127"/>
                <a:ea typeface="휴먼옛체" panose="02030504000101010101" pitchFamily="18" charset="-127"/>
              </a:rPr>
              <a:t>predicts the price of an automobile</a:t>
            </a:r>
            <a:r>
              <a:rPr lang="en-US" altLang="ko-KR" sz="1600" b="0" dirty="0" smtClean="0">
                <a:latin typeface="휴먼옛체" panose="02030504000101010101" pitchFamily="18" charset="-127"/>
                <a:ea typeface="휴먼옛체" panose="02030504000101010101" pitchFamily="18" charset="-127"/>
              </a:rPr>
              <a:t> based on different variables such as make and technical specifications. </a:t>
            </a: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Steps</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Create a model</a:t>
            </a:r>
          </a:p>
          <a:p>
            <a:pPr lvl="2"/>
            <a:r>
              <a:rPr lang="en-US" altLang="ko-KR" sz="1600" b="0" dirty="0" smtClean="0">
                <a:latin typeface="휴먼옛체" panose="02030504000101010101" pitchFamily="18" charset="-127"/>
                <a:ea typeface="휴먼옛체" panose="02030504000101010101" pitchFamily="18" charset="-127"/>
              </a:rPr>
              <a:t>Step 1: Get data</a:t>
            </a:r>
          </a:p>
          <a:p>
            <a:pPr lvl="2"/>
            <a:r>
              <a:rPr lang="en-US" altLang="ko-KR" sz="1600" b="0" dirty="0" smtClean="0">
                <a:latin typeface="휴먼옛체" panose="02030504000101010101" pitchFamily="18" charset="-127"/>
                <a:ea typeface="휴먼옛체" panose="02030504000101010101" pitchFamily="18" charset="-127"/>
              </a:rPr>
              <a:t>Step 2: Preprocess data</a:t>
            </a:r>
          </a:p>
          <a:p>
            <a:pPr lvl="2"/>
            <a:r>
              <a:rPr lang="en-US" altLang="ko-KR" sz="1600" b="0" dirty="0" smtClean="0">
                <a:latin typeface="휴먼옛체" panose="02030504000101010101" pitchFamily="18" charset="-127"/>
                <a:ea typeface="휴먼옛체" panose="02030504000101010101" pitchFamily="18" charset="-127"/>
              </a:rPr>
              <a:t>Step 3: Define features</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Train the model</a:t>
            </a:r>
          </a:p>
          <a:p>
            <a:pPr lvl="2"/>
            <a:r>
              <a:rPr lang="en-US" altLang="ko-KR" sz="1600" b="0" dirty="0" smtClean="0">
                <a:latin typeface="휴먼옛체" panose="02030504000101010101" pitchFamily="18" charset="-127"/>
                <a:ea typeface="휴먼옛체" panose="02030504000101010101" pitchFamily="18" charset="-127"/>
              </a:rPr>
              <a:t>Step 4: Choose and apply a learning algorithm</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Score and test the model</a:t>
            </a:r>
          </a:p>
          <a:p>
            <a:pPr lvl="2"/>
            <a:r>
              <a:rPr lang="en-US" altLang="ko-KR" sz="1600" b="0" dirty="0" smtClean="0">
                <a:latin typeface="휴먼옛체" panose="02030504000101010101" pitchFamily="18" charset="-127"/>
                <a:ea typeface="휴먼옛체" panose="02030504000101010101" pitchFamily="18" charset="-127"/>
              </a:rPr>
              <a:t>Step 5: Predict new automobile prices</a:t>
            </a:r>
          </a:p>
        </p:txBody>
      </p:sp>
      <p:grpSp>
        <p:nvGrpSpPr>
          <p:cNvPr id="5" name="Group 4"/>
          <p:cNvGrpSpPr/>
          <p:nvPr/>
        </p:nvGrpSpPr>
        <p:grpSpPr>
          <a:xfrm>
            <a:off x="1719942" y="3708931"/>
            <a:ext cx="6263997" cy="3091011"/>
            <a:chOff x="427037" y="1212849"/>
            <a:chExt cx="11104028" cy="5515210"/>
          </a:xfrm>
        </p:grpSpPr>
        <p:sp>
          <p:nvSpPr>
            <p:cNvPr id="6" name="Freeform 5"/>
            <p:cNvSpPr/>
            <p:nvPr/>
          </p:nvSpPr>
          <p:spPr bwMode="auto">
            <a:xfrm>
              <a:off x="5765533" y="3378467"/>
              <a:ext cx="3118585" cy="3311091"/>
            </a:xfrm>
            <a:custGeom>
              <a:avLst/>
              <a:gdLst>
                <a:gd name="connsiteX0" fmla="*/ 0 w 3118585"/>
                <a:gd name="connsiteY0" fmla="*/ 2030931 h 3311091"/>
                <a:gd name="connsiteX1" fmla="*/ 1742172 w 3118585"/>
                <a:gd name="connsiteY1" fmla="*/ 0 h 3311091"/>
                <a:gd name="connsiteX2" fmla="*/ 3118585 w 3118585"/>
                <a:gd name="connsiteY2" fmla="*/ 3311091 h 3311091"/>
                <a:gd name="connsiteX3" fmla="*/ 2618071 w 3118585"/>
                <a:gd name="connsiteY3" fmla="*/ 3176337 h 3311091"/>
                <a:gd name="connsiteX4" fmla="*/ 0 w 3118585"/>
                <a:gd name="connsiteY4" fmla="*/ 2030931 h 3311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8585" h="3311091">
                  <a:moveTo>
                    <a:pt x="0" y="2030931"/>
                  </a:moveTo>
                  <a:lnTo>
                    <a:pt x="1742172" y="0"/>
                  </a:lnTo>
                  <a:lnTo>
                    <a:pt x="3118585" y="3311091"/>
                  </a:lnTo>
                  <a:lnTo>
                    <a:pt x="2618071" y="3176337"/>
                  </a:lnTo>
                  <a:lnTo>
                    <a:pt x="0" y="2030931"/>
                  </a:lnTo>
                  <a:close/>
                </a:path>
              </a:pathLst>
            </a:custGeom>
            <a:solidFill>
              <a:schemeClr val="bg2">
                <a:lumMod val="20000"/>
                <a:lumOff val="8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800" dirty="0">
                <a:gradFill>
                  <a:gsLst>
                    <a:gs pos="0">
                      <a:srgbClr val="FFFFFF"/>
                    </a:gs>
                    <a:gs pos="100000">
                      <a:srgbClr val="FFFFFF"/>
                    </a:gs>
                  </a:gsLst>
                  <a:lin ang="5400000" scaled="0"/>
                </a:gradFill>
              </a:endParaRPr>
            </a:p>
          </p:txBody>
        </p:sp>
        <p:sp>
          <p:nvSpPr>
            <p:cNvPr id="7" name="Oval 6"/>
            <p:cNvSpPr/>
            <p:nvPr/>
          </p:nvSpPr>
          <p:spPr bwMode="auto">
            <a:xfrm>
              <a:off x="7016494" y="2579571"/>
              <a:ext cx="4514571" cy="4148488"/>
            </a:xfrm>
            <a:prstGeom prst="ellipse">
              <a:avLst/>
            </a:prstGeom>
            <a:solidFill>
              <a:schemeClr val="bg2">
                <a:lumMod val="20000"/>
                <a:lumOff val="8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800" dirty="0">
                <a:gradFill>
                  <a:gsLst>
                    <a:gs pos="0">
                      <a:srgbClr val="FFFFFF"/>
                    </a:gs>
                    <a:gs pos="100000">
                      <a:srgbClr val="FFFFFF"/>
                    </a:gs>
                  </a:gsLst>
                  <a:lin ang="5400000" scaled="0"/>
                </a:gradFill>
              </a:endParaRPr>
            </a:p>
          </p:txBody>
        </p:sp>
        <p:grpSp>
          <p:nvGrpSpPr>
            <p:cNvPr id="8" name="Group 7"/>
            <p:cNvGrpSpPr/>
            <p:nvPr/>
          </p:nvGrpSpPr>
          <p:grpSpPr>
            <a:xfrm>
              <a:off x="427037" y="1212849"/>
              <a:ext cx="6020906" cy="5239381"/>
              <a:chOff x="3070223" y="1733718"/>
              <a:chExt cx="5541550" cy="4940655"/>
            </a:xfrm>
          </p:grpSpPr>
          <p:sp>
            <p:nvSpPr>
              <p:cNvPr id="20" name="Oval 19"/>
              <p:cNvSpPr/>
              <p:nvPr/>
            </p:nvSpPr>
            <p:spPr bwMode="auto">
              <a:xfrm>
                <a:off x="5049448" y="1733718"/>
                <a:ext cx="1645920" cy="1645920"/>
              </a:xfrm>
              <a:prstGeom prst="ellipse">
                <a:avLst/>
              </a:prstGeom>
              <a:solidFill>
                <a:srgbClr val="0072C6"/>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800" kern="0" dirty="0">
                    <a:gradFill>
                      <a:gsLst>
                        <a:gs pos="0">
                          <a:srgbClr val="FFFFFF"/>
                        </a:gs>
                        <a:gs pos="100000">
                          <a:srgbClr val="FFFFFF"/>
                        </a:gs>
                      </a:gsLst>
                      <a:lin ang="5400000" scaled="0"/>
                    </a:gradFill>
                  </a:rPr>
                  <a:t>1</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De/Refine </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business </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problem</a:t>
                </a:r>
                <a:endParaRPr lang="en-US" sz="800" kern="0" dirty="0">
                  <a:gradFill>
                    <a:gsLst>
                      <a:gs pos="0">
                        <a:srgbClr val="FFFFFF"/>
                      </a:gs>
                      <a:gs pos="100000">
                        <a:srgbClr val="FFFFFF"/>
                      </a:gs>
                    </a:gsLst>
                    <a:lin ang="5400000" scaled="0"/>
                  </a:gradFill>
                </a:endParaRPr>
              </a:p>
            </p:txBody>
          </p:sp>
          <p:sp>
            <p:nvSpPr>
              <p:cNvPr id="21" name="Oval 20"/>
              <p:cNvSpPr/>
              <p:nvPr/>
            </p:nvSpPr>
            <p:spPr bwMode="auto">
              <a:xfrm>
                <a:off x="6965853" y="2872341"/>
                <a:ext cx="1645920" cy="1645920"/>
              </a:xfrm>
              <a:prstGeom prst="ellipse">
                <a:avLst/>
              </a:prstGeom>
              <a:solidFill>
                <a:srgbClr val="0072C6"/>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800" kern="0" dirty="0">
                    <a:gradFill>
                      <a:gsLst>
                        <a:gs pos="0">
                          <a:srgbClr val="FFFFFF"/>
                        </a:gs>
                        <a:gs pos="100000">
                          <a:srgbClr val="FFFFFF"/>
                        </a:gs>
                      </a:gsLst>
                      <a:lin ang="5400000" scaled="0"/>
                    </a:gradFill>
                  </a:rPr>
                  <a:t>2</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Extract </a:t>
                </a:r>
                <a:r>
                  <a:rPr lang="en-US" sz="800" kern="0" dirty="0">
                    <a:gradFill>
                      <a:gsLst>
                        <a:gs pos="0">
                          <a:srgbClr val="FFFFFF"/>
                        </a:gs>
                        <a:gs pos="100000">
                          <a:srgbClr val="FFFFFF"/>
                        </a:gs>
                      </a:gsLst>
                      <a:lin ang="5400000" scaled="0"/>
                    </a:gradFill>
                  </a:rPr>
                  <a:t>data</a:t>
                </a:r>
              </a:p>
            </p:txBody>
          </p:sp>
          <p:sp>
            <p:nvSpPr>
              <p:cNvPr id="22" name="Oval 21"/>
              <p:cNvSpPr/>
              <p:nvPr/>
            </p:nvSpPr>
            <p:spPr bwMode="auto">
              <a:xfrm>
                <a:off x="6317061" y="5013939"/>
                <a:ext cx="1645920" cy="1645920"/>
              </a:xfrm>
              <a:prstGeom prst="ellipse">
                <a:avLst/>
              </a:prstGeom>
              <a:solidFill>
                <a:srgbClr val="0072C6"/>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800" kern="0" dirty="0">
                    <a:gradFill>
                      <a:gsLst>
                        <a:gs pos="0">
                          <a:srgbClr val="FFFFFF"/>
                        </a:gs>
                        <a:gs pos="100000">
                          <a:srgbClr val="FFFFFF"/>
                        </a:gs>
                      </a:gsLst>
                      <a:lin ang="5400000" scaled="0"/>
                    </a:gradFill>
                  </a:rPr>
                  <a:t>3</a:t>
                </a:r>
              </a:p>
              <a:p>
                <a:pPr algn="ctr" defTabSz="932472" fontAlgn="base">
                  <a:spcBef>
                    <a:spcPct val="0"/>
                  </a:spcBef>
                  <a:spcAft>
                    <a:spcPct val="0"/>
                  </a:spcAft>
                </a:pPr>
                <a:r>
                  <a:rPr lang="en-US" sz="800" kern="0" dirty="0">
                    <a:gradFill>
                      <a:gsLst>
                        <a:gs pos="0">
                          <a:srgbClr val="FFFFFF"/>
                        </a:gs>
                        <a:gs pos="100000">
                          <a:srgbClr val="FFFFFF"/>
                        </a:gs>
                      </a:gsLst>
                      <a:lin ang="5400000" scaled="0"/>
                    </a:gradFill>
                  </a:rPr>
                  <a:t>Develop </a:t>
                </a:r>
                <a:endParaRPr lang="en-US" sz="800" kern="0" dirty="0" smtClean="0">
                  <a:gradFill>
                    <a:gsLst>
                      <a:gs pos="0">
                        <a:srgbClr val="FFFFFF"/>
                      </a:gs>
                      <a:gs pos="100000">
                        <a:srgbClr val="FFFFFF"/>
                      </a:gs>
                    </a:gsLst>
                    <a:lin ang="5400000" scaled="0"/>
                  </a:gradFill>
                </a:endParaRP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model </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through </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iterations</a:t>
                </a:r>
                <a:endParaRPr lang="en-US" sz="800" kern="0" dirty="0">
                  <a:gradFill>
                    <a:gsLst>
                      <a:gs pos="0">
                        <a:srgbClr val="FFFFFF"/>
                      </a:gs>
                      <a:gs pos="100000">
                        <a:srgbClr val="FFFFFF"/>
                      </a:gs>
                    </a:gsLst>
                    <a:lin ang="5400000" scaled="0"/>
                  </a:gradFill>
                </a:endParaRPr>
              </a:p>
            </p:txBody>
          </p:sp>
          <p:sp>
            <p:nvSpPr>
              <p:cNvPr id="23" name="Oval 22"/>
              <p:cNvSpPr/>
              <p:nvPr/>
            </p:nvSpPr>
            <p:spPr bwMode="auto">
              <a:xfrm>
                <a:off x="3878669" y="5028453"/>
                <a:ext cx="1645920" cy="1645920"/>
              </a:xfrm>
              <a:prstGeom prst="ellipse">
                <a:avLst/>
              </a:prstGeom>
              <a:solidFill>
                <a:srgbClr val="0072C6"/>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800" kern="0" dirty="0">
                    <a:gradFill>
                      <a:gsLst>
                        <a:gs pos="0">
                          <a:srgbClr val="FFFFFF"/>
                        </a:gs>
                        <a:gs pos="100000">
                          <a:srgbClr val="FFFFFF"/>
                        </a:gs>
                      </a:gsLst>
                      <a:lin ang="5400000" scaled="0"/>
                    </a:gradFill>
                  </a:rPr>
                  <a:t>4</a:t>
                </a:r>
              </a:p>
              <a:p>
                <a:pPr algn="ctr" defTabSz="932472" fontAlgn="base">
                  <a:spcBef>
                    <a:spcPct val="0"/>
                  </a:spcBef>
                  <a:spcAft>
                    <a:spcPct val="0"/>
                  </a:spcAft>
                </a:pPr>
                <a:r>
                  <a:rPr lang="en-US" sz="800" kern="0" dirty="0">
                    <a:gradFill>
                      <a:gsLst>
                        <a:gs pos="0">
                          <a:srgbClr val="FFFFFF"/>
                        </a:gs>
                        <a:gs pos="100000">
                          <a:srgbClr val="FFFFFF"/>
                        </a:gs>
                      </a:gsLst>
                      <a:lin ang="5400000" scaled="0"/>
                    </a:gradFill>
                  </a:rPr>
                  <a:t>Deploy model</a:t>
                </a:r>
              </a:p>
            </p:txBody>
          </p:sp>
          <p:sp>
            <p:nvSpPr>
              <p:cNvPr id="24" name="Oval 23"/>
              <p:cNvSpPr/>
              <p:nvPr/>
            </p:nvSpPr>
            <p:spPr bwMode="auto">
              <a:xfrm>
                <a:off x="3070223" y="2961627"/>
                <a:ext cx="1645920" cy="1645920"/>
              </a:xfrm>
              <a:prstGeom prst="ellipse">
                <a:avLst/>
              </a:prstGeom>
              <a:solidFill>
                <a:srgbClr val="0072C6"/>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800" kern="0" dirty="0">
                    <a:gradFill>
                      <a:gsLst>
                        <a:gs pos="0">
                          <a:srgbClr val="FFFFFF"/>
                        </a:gs>
                        <a:gs pos="100000">
                          <a:srgbClr val="FFFFFF"/>
                        </a:gs>
                      </a:gsLst>
                      <a:lin ang="5400000" scaled="0"/>
                    </a:gradFill>
                  </a:rPr>
                  <a:t>5</a:t>
                </a:r>
              </a:p>
              <a:p>
                <a:pPr algn="ctr" defTabSz="932472" fontAlgn="base">
                  <a:spcBef>
                    <a:spcPct val="0"/>
                  </a:spcBef>
                  <a:spcAft>
                    <a:spcPct val="0"/>
                  </a:spcAft>
                </a:pPr>
                <a:r>
                  <a:rPr lang="en-US" sz="800" kern="0" dirty="0">
                    <a:gradFill>
                      <a:gsLst>
                        <a:gs pos="0">
                          <a:srgbClr val="FFFFFF"/>
                        </a:gs>
                        <a:gs pos="100000">
                          <a:srgbClr val="FFFFFF"/>
                        </a:gs>
                      </a:gsLst>
                      <a:lin ang="5400000" scaled="0"/>
                    </a:gradFill>
                  </a:rPr>
                  <a:t>Monitor </a:t>
                </a:r>
                <a:endParaRPr lang="en-US" sz="800" kern="0" dirty="0" smtClean="0">
                  <a:gradFill>
                    <a:gsLst>
                      <a:gs pos="0">
                        <a:srgbClr val="FFFFFF"/>
                      </a:gs>
                      <a:gs pos="100000">
                        <a:srgbClr val="FFFFFF"/>
                      </a:gs>
                    </a:gsLst>
                    <a:lin ang="5400000" scaled="0"/>
                  </a:gradFill>
                </a:endParaRP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model’s </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performance</a:t>
                </a:r>
                <a:endParaRPr lang="en-US" sz="800" kern="0" dirty="0">
                  <a:gradFill>
                    <a:gsLst>
                      <a:gs pos="0">
                        <a:srgbClr val="FFFFFF"/>
                      </a:gs>
                      <a:gs pos="100000">
                        <a:srgbClr val="FFFFFF"/>
                      </a:gs>
                    </a:gsLst>
                    <a:lin ang="5400000" scaled="0"/>
                  </a:gradFill>
                </a:endParaRPr>
              </a:p>
            </p:txBody>
          </p:sp>
          <p:pic>
            <p:nvPicPr>
              <p:cNvPr id="25" name="Picture 24"/>
              <p:cNvPicPr>
                <a:picLocks noChangeAspect="1"/>
              </p:cNvPicPr>
              <p:nvPr/>
            </p:nvPicPr>
            <p:blipFill>
              <a:blip r:embed="rId2"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2700000">
                <a:off x="6520863" y="2298449"/>
                <a:ext cx="1031672" cy="1031672"/>
              </a:xfrm>
              <a:prstGeom prst="rect">
                <a:avLst/>
              </a:prstGeom>
            </p:spPr>
          </p:pic>
          <p:pic>
            <p:nvPicPr>
              <p:cNvPr id="26" name="Picture 25"/>
              <p:cNvPicPr>
                <a:picLocks noChangeAspect="1"/>
              </p:cNvPicPr>
              <p:nvPr/>
            </p:nvPicPr>
            <p:blipFill>
              <a:blip r:embed="rId2"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7578876">
                <a:off x="7242223" y="4358009"/>
                <a:ext cx="1031672" cy="1031672"/>
              </a:xfrm>
              <a:prstGeom prst="rect">
                <a:avLst/>
              </a:prstGeom>
            </p:spPr>
          </p:pic>
          <p:pic>
            <p:nvPicPr>
              <p:cNvPr id="27" name="Picture 26"/>
              <p:cNvPicPr>
                <a:picLocks noChangeAspect="1"/>
              </p:cNvPicPr>
              <p:nvPr/>
            </p:nvPicPr>
            <p:blipFill>
              <a:blip r:embed="rId4"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10800000">
                <a:off x="5429142" y="5549337"/>
                <a:ext cx="1031672" cy="1031672"/>
              </a:xfrm>
              <a:prstGeom prst="rect">
                <a:avLst/>
              </a:prstGeom>
            </p:spPr>
          </p:pic>
          <p:pic>
            <p:nvPicPr>
              <p:cNvPr id="28" name="Picture 27"/>
              <p:cNvPicPr>
                <a:picLocks noChangeAspect="1"/>
              </p:cNvPicPr>
              <p:nvPr/>
            </p:nvPicPr>
            <p:blipFill>
              <a:blip r:embed="rId2"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4375504" flipH="1" flipV="1">
                <a:off x="3391570" y="4445093"/>
                <a:ext cx="1031672" cy="1031672"/>
              </a:xfrm>
              <a:prstGeom prst="rect">
                <a:avLst/>
              </a:prstGeom>
            </p:spPr>
          </p:pic>
          <p:pic>
            <p:nvPicPr>
              <p:cNvPr id="29" name="Picture 28"/>
              <p:cNvPicPr>
                <a:picLocks noChangeAspect="1"/>
              </p:cNvPicPr>
              <p:nvPr/>
            </p:nvPicPr>
            <p:blipFill>
              <a:blip r:embed="rId4"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20278600">
                <a:off x="4052965" y="2173672"/>
                <a:ext cx="1031672" cy="1031672"/>
              </a:xfrm>
              <a:prstGeom prst="rect">
                <a:avLst/>
              </a:prstGeom>
            </p:spPr>
          </p:pic>
        </p:grpSp>
        <p:grpSp>
          <p:nvGrpSpPr>
            <p:cNvPr id="9" name="Group 8"/>
            <p:cNvGrpSpPr/>
            <p:nvPr/>
          </p:nvGrpSpPr>
          <p:grpSpPr>
            <a:xfrm>
              <a:off x="7273765" y="2860485"/>
              <a:ext cx="4153892" cy="3492737"/>
              <a:chOff x="3070223" y="1733718"/>
              <a:chExt cx="5541550" cy="4940655"/>
            </a:xfrm>
          </p:grpSpPr>
          <p:sp>
            <p:nvSpPr>
              <p:cNvPr id="10" name="Oval 9"/>
              <p:cNvSpPr/>
              <p:nvPr/>
            </p:nvSpPr>
            <p:spPr bwMode="auto">
              <a:xfrm>
                <a:off x="5049448" y="1733718"/>
                <a:ext cx="1645920" cy="1645920"/>
              </a:xfrm>
              <a:prstGeom prst="ellipse">
                <a:avLst/>
              </a:prstGeom>
              <a:solidFill>
                <a:srgbClr val="0072C6"/>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800" kern="0" dirty="0">
                    <a:gradFill>
                      <a:gsLst>
                        <a:gs pos="0">
                          <a:srgbClr val="FFFFFF"/>
                        </a:gs>
                        <a:gs pos="100000">
                          <a:srgbClr val="FFFFFF"/>
                        </a:gs>
                      </a:gsLst>
                      <a:lin ang="5400000" scaled="0"/>
                    </a:gradFill>
                  </a:rPr>
                  <a:t>1</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Define </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Target / </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Metric</a:t>
                </a:r>
                <a:endParaRPr lang="en-US" sz="800" kern="0" dirty="0">
                  <a:gradFill>
                    <a:gsLst>
                      <a:gs pos="0">
                        <a:srgbClr val="FFFFFF"/>
                      </a:gs>
                      <a:gs pos="100000">
                        <a:srgbClr val="FFFFFF"/>
                      </a:gs>
                    </a:gsLst>
                    <a:lin ang="5400000" scaled="0"/>
                  </a:gradFill>
                </a:endParaRPr>
              </a:p>
            </p:txBody>
          </p:sp>
          <p:sp>
            <p:nvSpPr>
              <p:cNvPr id="11" name="Oval 10"/>
              <p:cNvSpPr/>
              <p:nvPr/>
            </p:nvSpPr>
            <p:spPr bwMode="auto">
              <a:xfrm>
                <a:off x="6965853" y="2872341"/>
                <a:ext cx="1645920" cy="1645920"/>
              </a:xfrm>
              <a:prstGeom prst="ellipse">
                <a:avLst/>
              </a:prstGeom>
              <a:solidFill>
                <a:srgbClr val="0072C6"/>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800" kern="0" dirty="0">
                    <a:gradFill>
                      <a:gsLst>
                        <a:gs pos="0">
                          <a:srgbClr val="FFFFFF"/>
                        </a:gs>
                        <a:gs pos="100000">
                          <a:srgbClr val="FFFFFF"/>
                        </a:gs>
                      </a:gsLst>
                      <a:lin ang="5400000" scaled="0"/>
                    </a:gradFill>
                  </a:rPr>
                  <a:t>2</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Extract </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Derived </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Features</a:t>
                </a:r>
                <a:endParaRPr lang="en-US" sz="800" kern="0" dirty="0">
                  <a:gradFill>
                    <a:gsLst>
                      <a:gs pos="0">
                        <a:srgbClr val="FFFFFF"/>
                      </a:gs>
                      <a:gs pos="100000">
                        <a:srgbClr val="FFFFFF"/>
                      </a:gs>
                    </a:gsLst>
                    <a:lin ang="5400000" scaled="0"/>
                  </a:gradFill>
                </a:endParaRPr>
              </a:p>
            </p:txBody>
          </p:sp>
          <p:sp>
            <p:nvSpPr>
              <p:cNvPr id="12" name="Oval 11"/>
              <p:cNvSpPr/>
              <p:nvPr/>
            </p:nvSpPr>
            <p:spPr bwMode="auto">
              <a:xfrm>
                <a:off x="6317061" y="5013939"/>
                <a:ext cx="1645920" cy="1645920"/>
              </a:xfrm>
              <a:prstGeom prst="ellipse">
                <a:avLst/>
              </a:prstGeom>
              <a:solidFill>
                <a:srgbClr val="0072C6"/>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800" kern="0" dirty="0">
                    <a:gradFill>
                      <a:gsLst>
                        <a:gs pos="0">
                          <a:srgbClr val="FFFFFF"/>
                        </a:gs>
                        <a:gs pos="100000">
                          <a:srgbClr val="FFFFFF"/>
                        </a:gs>
                      </a:gsLst>
                      <a:lin ang="5400000" scaled="0"/>
                    </a:gradFill>
                  </a:rPr>
                  <a:t>3</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Select </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Features</a:t>
                </a:r>
                <a:endParaRPr lang="en-US" sz="800" kern="0" dirty="0">
                  <a:gradFill>
                    <a:gsLst>
                      <a:gs pos="0">
                        <a:srgbClr val="FFFFFF"/>
                      </a:gs>
                      <a:gs pos="100000">
                        <a:srgbClr val="FFFFFF"/>
                      </a:gs>
                    </a:gsLst>
                    <a:lin ang="5400000" scaled="0"/>
                  </a:gradFill>
                </a:endParaRPr>
              </a:p>
            </p:txBody>
          </p:sp>
          <p:sp>
            <p:nvSpPr>
              <p:cNvPr id="13" name="Oval 12"/>
              <p:cNvSpPr/>
              <p:nvPr/>
            </p:nvSpPr>
            <p:spPr bwMode="auto">
              <a:xfrm>
                <a:off x="3878669" y="5028453"/>
                <a:ext cx="1645920" cy="1645920"/>
              </a:xfrm>
              <a:prstGeom prst="ellipse">
                <a:avLst/>
              </a:prstGeom>
              <a:solidFill>
                <a:srgbClr val="0072C6"/>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800" kern="0" dirty="0">
                    <a:gradFill>
                      <a:gsLst>
                        <a:gs pos="0">
                          <a:srgbClr val="FFFFFF"/>
                        </a:gs>
                        <a:gs pos="100000">
                          <a:srgbClr val="FFFFFF"/>
                        </a:gs>
                      </a:gsLst>
                      <a:lin ang="5400000" scaled="0"/>
                    </a:gradFill>
                  </a:rPr>
                  <a:t>4</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Fit Model</a:t>
                </a:r>
                <a:endParaRPr lang="en-US" sz="800" kern="0" dirty="0">
                  <a:gradFill>
                    <a:gsLst>
                      <a:gs pos="0">
                        <a:srgbClr val="FFFFFF"/>
                      </a:gs>
                      <a:gs pos="100000">
                        <a:srgbClr val="FFFFFF"/>
                      </a:gs>
                    </a:gsLst>
                    <a:lin ang="5400000" scaled="0"/>
                  </a:gradFill>
                </a:endParaRPr>
              </a:p>
            </p:txBody>
          </p:sp>
          <p:sp>
            <p:nvSpPr>
              <p:cNvPr id="14" name="Oval 13"/>
              <p:cNvSpPr/>
              <p:nvPr/>
            </p:nvSpPr>
            <p:spPr bwMode="auto">
              <a:xfrm>
                <a:off x="3070223" y="2961627"/>
                <a:ext cx="1645920" cy="1645920"/>
              </a:xfrm>
              <a:prstGeom prst="ellipse">
                <a:avLst/>
              </a:prstGeom>
              <a:solidFill>
                <a:srgbClr val="0072C6"/>
              </a:solidFill>
              <a:ln w="10795" cap="flat" cmpd="sng" algn="ctr">
                <a:noFill/>
                <a:prstDash val="solid"/>
                <a:headEnd type="none" w="med" len="med"/>
                <a:tailEnd type="none" w="med" len="med"/>
              </a:ln>
              <a:effectLst/>
            </p:spPr>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800" kern="0" dirty="0">
                    <a:gradFill>
                      <a:gsLst>
                        <a:gs pos="0">
                          <a:srgbClr val="FFFFFF"/>
                        </a:gs>
                        <a:gs pos="100000">
                          <a:srgbClr val="FFFFFF"/>
                        </a:gs>
                      </a:gsLst>
                      <a:lin ang="5400000" scaled="0"/>
                    </a:gradFill>
                  </a:rPr>
                  <a:t>5</a:t>
                </a:r>
              </a:p>
              <a:p>
                <a:pPr algn="ctr" defTabSz="932472" fontAlgn="base">
                  <a:spcBef>
                    <a:spcPct val="0"/>
                  </a:spcBef>
                  <a:spcAft>
                    <a:spcPct val="0"/>
                  </a:spcAft>
                </a:pPr>
                <a:r>
                  <a:rPr lang="en-US" sz="800" kern="0" dirty="0" smtClean="0">
                    <a:gradFill>
                      <a:gsLst>
                        <a:gs pos="0">
                          <a:srgbClr val="FFFFFF"/>
                        </a:gs>
                        <a:gs pos="100000">
                          <a:srgbClr val="FFFFFF"/>
                        </a:gs>
                      </a:gsLst>
                      <a:lin ang="5400000" scaled="0"/>
                    </a:gradFill>
                  </a:rPr>
                  <a:t>Evaluate Model</a:t>
                </a:r>
                <a:endParaRPr lang="en-US" sz="800" kern="0" dirty="0">
                  <a:gradFill>
                    <a:gsLst>
                      <a:gs pos="0">
                        <a:srgbClr val="FFFFFF"/>
                      </a:gs>
                      <a:gs pos="100000">
                        <a:srgbClr val="FFFFFF"/>
                      </a:gs>
                    </a:gsLst>
                    <a:lin ang="5400000" scaled="0"/>
                  </a:gradFill>
                </a:endParaRPr>
              </a:p>
            </p:txBody>
          </p:sp>
          <p:pic>
            <p:nvPicPr>
              <p:cNvPr id="15" name="Picture 14"/>
              <p:cNvPicPr>
                <a:picLocks noChangeAspect="1"/>
              </p:cNvPicPr>
              <p:nvPr/>
            </p:nvPicPr>
            <p:blipFill>
              <a:blip r:embed="rId5"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2700000">
                <a:off x="6520863" y="2298449"/>
                <a:ext cx="1031672" cy="1031672"/>
              </a:xfrm>
              <a:prstGeom prst="rect">
                <a:avLst/>
              </a:prstGeom>
            </p:spPr>
          </p:pic>
          <p:pic>
            <p:nvPicPr>
              <p:cNvPr id="16" name="Picture 15"/>
              <p:cNvPicPr>
                <a:picLocks noChangeAspect="1"/>
              </p:cNvPicPr>
              <p:nvPr/>
            </p:nvPicPr>
            <p:blipFill>
              <a:blip r:embed="rId5"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7578876">
                <a:off x="7242223" y="4358009"/>
                <a:ext cx="1031672" cy="1031672"/>
              </a:xfrm>
              <a:prstGeom prst="rect">
                <a:avLst/>
              </a:prstGeom>
            </p:spPr>
          </p:pic>
          <p:pic>
            <p:nvPicPr>
              <p:cNvPr id="17" name="Picture 16"/>
              <p:cNvPicPr>
                <a:picLocks noChangeAspect="1"/>
              </p:cNvPicPr>
              <p:nvPr/>
            </p:nvPicPr>
            <p:blipFill>
              <a:blip r:embed="rId6"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10800000">
                <a:off x="5429142" y="5549337"/>
                <a:ext cx="1031672" cy="1031672"/>
              </a:xfrm>
              <a:prstGeom prst="rect">
                <a:avLst/>
              </a:prstGeom>
            </p:spPr>
          </p:pic>
          <p:pic>
            <p:nvPicPr>
              <p:cNvPr id="18" name="Picture 17"/>
              <p:cNvPicPr>
                <a:picLocks noChangeAspect="1"/>
              </p:cNvPicPr>
              <p:nvPr/>
            </p:nvPicPr>
            <p:blipFill>
              <a:blip r:embed="rId5"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4375504" flipH="1" flipV="1">
                <a:off x="3391570" y="4445093"/>
                <a:ext cx="1031672" cy="1031672"/>
              </a:xfrm>
              <a:prstGeom prst="rect">
                <a:avLst/>
              </a:prstGeom>
            </p:spPr>
          </p:pic>
          <p:pic>
            <p:nvPicPr>
              <p:cNvPr id="19" name="Picture 18"/>
              <p:cNvPicPr>
                <a:picLocks noChangeAspect="1"/>
              </p:cNvPicPr>
              <p:nvPr/>
            </p:nvPicPr>
            <p:blipFill>
              <a:blip r:embed="rId6"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20278600">
                <a:off x="4052965" y="2173672"/>
                <a:ext cx="1031672" cy="1031672"/>
              </a:xfrm>
              <a:prstGeom prst="rect">
                <a:avLst/>
              </a:prstGeom>
            </p:spPr>
          </p:pic>
        </p:grpSp>
      </p:grpSp>
    </p:spTree>
    <p:extLst>
      <p:ext uri="{BB962C8B-B14F-4D97-AF65-F5344CB8AC3E}">
        <p14:creationId xmlns:p14="http://schemas.microsoft.com/office/powerpoint/2010/main" val="3360911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88937" y="76200"/>
            <a:ext cx="9517063" cy="517525"/>
          </a:xfrm>
        </p:spPr>
        <p:txBody>
          <a:bodyPr/>
          <a:lstStyle/>
          <a:p>
            <a:r>
              <a:rPr lang="en-US" altLang="ko-KR" dirty="0"/>
              <a:t>Part II First Experiment with Azure ML</a:t>
            </a:r>
            <a:endParaRPr lang="ko-KR" altLang="en-US" dirty="0"/>
          </a:p>
        </p:txBody>
      </p:sp>
      <p:sp>
        <p:nvSpPr>
          <p:cNvPr id="4" name="Slide Number Placeholder 3"/>
          <p:cNvSpPr>
            <a:spLocks noGrp="1"/>
          </p:cNvSpPr>
          <p:nvPr>
            <p:ph type="sldNum" sz="quarter" idx="10"/>
          </p:nvPr>
        </p:nvSpPr>
        <p:spPr/>
        <p:txBody>
          <a:bodyPr/>
          <a:lstStyle/>
          <a:p>
            <a:pPr>
              <a:defRPr/>
            </a:pPr>
            <a:r>
              <a:rPr lang="en-US" altLang="ko-KR" dirty="0" smtClean="0"/>
              <a:t>- </a:t>
            </a:r>
            <a:fld id="{CA2352BB-55DD-448D-A8C3-D207F404F17D}" type="slidenum">
              <a:rPr lang="en-US" altLang="ko-KR" smtClean="0"/>
              <a:pPr>
                <a:defRPr/>
              </a:pPr>
              <a:t>13</a:t>
            </a:fld>
            <a:r>
              <a:rPr lang="en-US" altLang="ko-KR" dirty="0" smtClean="0"/>
              <a:t> -</a:t>
            </a:r>
            <a:endParaRPr lang="en-US" altLang="ko-KR" dirty="0"/>
          </a:p>
        </p:txBody>
      </p:sp>
      <p:pic>
        <p:nvPicPr>
          <p:cNvPr id="10" name="Picture 9"/>
          <p:cNvPicPr>
            <a:picLocks noChangeAspect="1"/>
          </p:cNvPicPr>
          <p:nvPr/>
        </p:nvPicPr>
        <p:blipFill>
          <a:blip r:embed="rId2"/>
          <a:stretch>
            <a:fillRect/>
          </a:stretch>
        </p:blipFill>
        <p:spPr>
          <a:xfrm>
            <a:off x="5476376" y="946112"/>
            <a:ext cx="4111616" cy="5080219"/>
          </a:xfrm>
          <a:prstGeom prst="rect">
            <a:avLst/>
          </a:prstGeom>
        </p:spPr>
      </p:pic>
      <p:pic>
        <p:nvPicPr>
          <p:cNvPr id="12" name="Picture 11"/>
          <p:cNvPicPr>
            <a:picLocks noChangeAspect="1"/>
          </p:cNvPicPr>
          <p:nvPr/>
        </p:nvPicPr>
        <p:blipFill>
          <a:blip r:embed="rId3"/>
          <a:stretch>
            <a:fillRect/>
          </a:stretch>
        </p:blipFill>
        <p:spPr>
          <a:xfrm>
            <a:off x="388937" y="1390015"/>
            <a:ext cx="4270142" cy="3910130"/>
          </a:xfrm>
          <a:prstGeom prst="rect">
            <a:avLst/>
          </a:prstGeom>
        </p:spPr>
      </p:pic>
    </p:spTree>
    <p:extLst>
      <p:ext uri="{BB962C8B-B14F-4D97-AF65-F5344CB8AC3E}">
        <p14:creationId xmlns:p14="http://schemas.microsoft.com/office/powerpoint/2010/main" val="20058411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 First Experiment with Azure ML</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14</a:t>
            </a:fld>
            <a:r>
              <a:rPr lang="en-US" altLang="ko-KR" smtClean="0"/>
              <a:t> -</a:t>
            </a:r>
            <a:endParaRPr lang="en-US" altLang="ko-KR"/>
          </a:p>
        </p:txBody>
      </p:sp>
      <p:pic>
        <p:nvPicPr>
          <p:cNvPr id="8194" name="Picture 2" descr="Machine learning tutorial: Complete linear regression experiment that uses predictive modeling techniqu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28278" y="800016"/>
            <a:ext cx="4210494" cy="57215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66236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 First Experiment with Azure ML</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15</a:t>
            </a:fld>
            <a:r>
              <a:rPr lang="en-US" altLang="ko-KR" smtClean="0"/>
              <a:t> -</a:t>
            </a:r>
            <a:endParaRPr lang="en-US" altLang="ko-KR"/>
          </a:p>
        </p:txBody>
      </p:sp>
      <p:sp>
        <p:nvSpPr>
          <p:cNvPr id="4" name="TextBox 3"/>
          <p:cNvSpPr txBox="1"/>
          <p:nvPr/>
        </p:nvSpPr>
        <p:spPr>
          <a:xfrm>
            <a:off x="360000" y="720000"/>
            <a:ext cx="9322220" cy="1323439"/>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1. Get Data</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Start a new experiments.</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Type automobile in the search box.</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Drag the dataset to the experiment canvas.</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Check the data with Visualize.</a:t>
            </a:r>
          </a:p>
        </p:txBody>
      </p:sp>
      <p:pic>
        <p:nvPicPr>
          <p:cNvPr id="3074" name="Picture 2" descr="Palette searc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760" y="2103966"/>
            <a:ext cx="4705350" cy="272415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atas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0463" y="2871011"/>
            <a:ext cx="4733925" cy="175260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Dataset visualizati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84019" y="3500573"/>
            <a:ext cx="4262755" cy="30057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7726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 First Experiment with Azure ML</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16</a:t>
            </a:fld>
            <a:r>
              <a:rPr lang="en-US" altLang="ko-KR" smtClean="0"/>
              <a:t> -</a:t>
            </a:r>
            <a:endParaRPr lang="en-US" altLang="ko-KR"/>
          </a:p>
        </p:txBody>
      </p:sp>
      <p:sp>
        <p:nvSpPr>
          <p:cNvPr id="4" name="TextBox 3"/>
          <p:cNvSpPr txBox="1"/>
          <p:nvPr/>
        </p:nvSpPr>
        <p:spPr>
          <a:xfrm>
            <a:off x="360000" y="720000"/>
            <a:ext cx="9322220" cy="1077218"/>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2. Preprocess Data</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Type project columns.</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Click Launch column selector. Select normalized-losses to remove.</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Drag the Clean Missing Data. Select remove for missing row.</a:t>
            </a:r>
          </a:p>
        </p:txBody>
      </p:sp>
      <p:pic>
        <p:nvPicPr>
          <p:cNvPr id="4098" name="Picture 2" descr="Select colum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6334" y="1797218"/>
            <a:ext cx="5029200" cy="258127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Project Columns properti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6502" y="1797218"/>
            <a:ext cx="2390775" cy="1933576"/>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Clean Missing Data properti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41890" y="3292475"/>
            <a:ext cx="2762250" cy="3438526"/>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First experiment ru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8781" y="3537705"/>
            <a:ext cx="3920462" cy="2948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31111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Part II </a:t>
            </a:r>
            <a:r>
              <a:rPr lang="en-US" altLang="ko-KR" dirty="0"/>
              <a:t>First Experiment with Azure ML</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17</a:t>
            </a:fld>
            <a:r>
              <a:rPr lang="en-US" altLang="ko-KR" smtClean="0"/>
              <a:t> -</a:t>
            </a:r>
            <a:endParaRPr lang="en-US" altLang="ko-KR"/>
          </a:p>
        </p:txBody>
      </p:sp>
      <p:sp>
        <p:nvSpPr>
          <p:cNvPr id="4" name="TextBox 3"/>
          <p:cNvSpPr txBox="1"/>
          <p:nvPr/>
        </p:nvSpPr>
        <p:spPr>
          <a:xfrm>
            <a:off x="360000" y="720000"/>
            <a:ext cx="9322220" cy="1077218"/>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3. Define features</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Drag Project Columns.</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Launch column selector.</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Select no columns for Begin with and then select include and column names.</a:t>
            </a:r>
          </a:p>
        </p:txBody>
      </p:sp>
      <p:pic>
        <p:nvPicPr>
          <p:cNvPr id="5122" name="Picture 2" descr="Select colum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8938" y="1923493"/>
            <a:ext cx="5076825" cy="2495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86054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descr="Applying the machine learning algorith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2825" y="1592580"/>
            <a:ext cx="4742286" cy="4789085"/>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p:txBody>
          <a:bodyPr/>
          <a:lstStyle/>
          <a:p>
            <a:r>
              <a:rPr lang="en-US" altLang="ko-KR" dirty="0" smtClean="0"/>
              <a:t>Part II </a:t>
            </a:r>
            <a:r>
              <a:rPr lang="en-US" altLang="ko-KR" dirty="0"/>
              <a:t>First Experiment with Azure ML</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18</a:t>
            </a:fld>
            <a:r>
              <a:rPr lang="en-US" altLang="ko-KR" smtClean="0"/>
              <a:t> -</a:t>
            </a:r>
            <a:endParaRPr lang="en-US" altLang="ko-KR"/>
          </a:p>
        </p:txBody>
      </p:sp>
      <p:sp>
        <p:nvSpPr>
          <p:cNvPr id="4" name="TextBox 3"/>
          <p:cNvSpPr txBox="1"/>
          <p:nvPr/>
        </p:nvSpPr>
        <p:spPr>
          <a:xfrm>
            <a:off x="360000" y="720000"/>
            <a:ext cx="9322220" cy="1323439"/>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4. Choose and apply a learning algorithm</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Split data (80:20).</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Select learning algorithm (Linear Regression).</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Select Train Model with price column.</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Run the experiment.</a:t>
            </a:r>
          </a:p>
        </p:txBody>
      </p:sp>
      <p:pic>
        <p:nvPicPr>
          <p:cNvPr id="6146" name="Picture 2" descr="Select &quot;price&quot; colum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4165" y="4435762"/>
            <a:ext cx="3928660" cy="1945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69603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ltLang="ko-KR" dirty="0" smtClean="0">
                <a:latin typeface="Yet R" panose="020B0600000101010101" charset="-127"/>
                <a:ea typeface="Yet R" panose="020B0600000101010101" charset="-127"/>
              </a:rPr>
              <a:t>Contents</a:t>
            </a:r>
            <a:endParaRPr lang="ko-KR" altLang="en-US" dirty="0">
              <a:latin typeface="Yet R" panose="020B0600000101010101" charset="-127"/>
              <a:ea typeface="Yet R" panose="020B0600000101010101" charset="-127"/>
            </a:endParaRPr>
          </a:p>
        </p:txBody>
      </p:sp>
      <p:sp>
        <p:nvSpPr>
          <p:cNvPr id="4" name="Slide Number Placeholder 3"/>
          <p:cNvSpPr>
            <a:spLocks noGrp="1"/>
          </p:cNvSpPr>
          <p:nvPr>
            <p:ph type="sldNum" sz="quarter" idx="10"/>
          </p:nvPr>
        </p:nvSpPr>
        <p:spPr/>
        <p:txBody>
          <a:bodyPr/>
          <a:lstStyle/>
          <a:p>
            <a:pPr>
              <a:defRPr/>
            </a:pPr>
            <a:r>
              <a:rPr lang="en-US" altLang="ko-KR" dirty="0" smtClean="0">
                <a:latin typeface="Yet R" panose="020B0600000101010101" charset="-127"/>
                <a:ea typeface="Yet R" panose="020B0600000101010101" charset="-127"/>
              </a:rPr>
              <a:t>- </a:t>
            </a:r>
            <a:fld id="{CA2352BB-55DD-448D-A8C3-D207F404F17D}" type="slidenum">
              <a:rPr lang="en-US" altLang="ko-KR" smtClean="0">
                <a:latin typeface="Yet R" panose="020B0600000101010101" charset="-127"/>
                <a:ea typeface="Yet R" panose="020B0600000101010101" charset="-127"/>
              </a:rPr>
              <a:pPr>
                <a:defRPr/>
              </a:pPr>
              <a:t>1</a:t>
            </a:fld>
            <a:r>
              <a:rPr lang="en-US" altLang="ko-KR" dirty="0" smtClean="0">
                <a:latin typeface="Yet R" panose="020B0600000101010101" charset="-127"/>
                <a:ea typeface="Yet R" panose="020B0600000101010101" charset="-127"/>
              </a:rPr>
              <a:t> -</a:t>
            </a:r>
            <a:endParaRPr lang="en-US" altLang="ko-KR" dirty="0">
              <a:latin typeface="Yet R" panose="020B0600000101010101" charset="-127"/>
              <a:ea typeface="Yet R" panose="020B0600000101010101" charset="-127"/>
            </a:endParaRPr>
          </a:p>
        </p:txBody>
      </p:sp>
      <p:sp>
        <p:nvSpPr>
          <p:cNvPr id="6" name="TextBox 5"/>
          <p:cNvSpPr txBox="1"/>
          <p:nvPr/>
        </p:nvSpPr>
        <p:spPr>
          <a:xfrm>
            <a:off x="360000" y="720000"/>
            <a:ext cx="9322220" cy="5755422"/>
          </a:xfrm>
          <a:prstGeom prst="rect">
            <a:avLst/>
          </a:prstGeom>
          <a:noFill/>
        </p:spPr>
        <p:txBody>
          <a:bodyPr wrap="square" rtlCol="0">
            <a:spAutoFit/>
          </a:bodyPr>
          <a:lstStyle/>
          <a:p>
            <a:r>
              <a:rPr lang="en-US" altLang="ko-KR" sz="2000" b="0" dirty="0" smtClean="0">
                <a:latin typeface="Yet R" panose="020B0600000101010101" charset="-127"/>
                <a:ea typeface="Yet R" panose="020B0600000101010101" charset="-127"/>
              </a:rPr>
              <a:t>I Introduction</a:t>
            </a:r>
          </a:p>
          <a:p>
            <a:pPr marL="342900" indent="-342900">
              <a:buFontTx/>
              <a:buAutoNum type="arabicPeriod"/>
            </a:pPr>
            <a:endParaRPr lang="en-US" altLang="ko-KR" sz="1600" b="0" dirty="0" smtClean="0">
              <a:latin typeface="Yet R" panose="020B0600000101010101" charset="-127"/>
              <a:ea typeface="Yet R" panose="020B0600000101010101" charset="-127"/>
            </a:endParaRPr>
          </a:p>
          <a:p>
            <a:pPr marL="342900" indent="-342900">
              <a:buFontTx/>
              <a:buAutoNum type="arabicPeriod"/>
            </a:pPr>
            <a:r>
              <a:rPr lang="en-US" altLang="ko-KR" sz="1600" b="0" dirty="0" smtClean="0">
                <a:latin typeface="Yet R" panose="020B0600000101010101" charset="-127"/>
                <a:ea typeface="Yet R" panose="020B0600000101010101" charset="-127"/>
              </a:rPr>
              <a:t>What </a:t>
            </a:r>
            <a:r>
              <a:rPr lang="en-US" altLang="ko-KR" sz="1600" b="0" dirty="0">
                <a:latin typeface="Yet R" panose="020B0600000101010101" charset="-127"/>
                <a:ea typeface="Yet R" panose="020B0600000101010101" charset="-127"/>
              </a:rPr>
              <a:t>is AzureML?</a:t>
            </a:r>
          </a:p>
          <a:p>
            <a:pPr marL="342900" indent="-342900">
              <a:buAutoNum type="arabicPeriod"/>
            </a:pPr>
            <a:r>
              <a:rPr lang="en-US" altLang="ko-KR" sz="1600" b="0" dirty="0" smtClean="0">
                <a:latin typeface="Yet R" panose="020B0600000101010101" charset="-127"/>
                <a:ea typeface="Yet R" panose="020B0600000101010101" charset="-127"/>
              </a:rPr>
              <a:t>AzureML Workflow</a:t>
            </a:r>
          </a:p>
          <a:p>
            <a:pPr marL="342900" indent="-342900">
              <a:buAutoNum type="arabicPeriod"/>
            </a:pPr>
            <a:r>
              <a:rPr lang="en-US" altLang="ko-KR" sz="1600" b="0" dirty="0" smtClean="0">
                <a:latin typeface="Yet R" panose="020B0600000101010101" charset="-127"/>
                <a:ea typeface="Yet R" panose="020B0600000101010101" charset="-127"/>
              </a:rPr>
              <a:t>AzureML Key Terminology and Concept</a:t>
            </a:r>
          </a:p>
          <a:p>
            <a:pPr marL="342900" indent="-342900">
              <a:buAutoNum type="arabicPeriod"/>
            </a:pPr>
            <a:endParaRPr lang="en-US" altLang="ko-KR" sz="1600" b="0" dirty="0" smtClean="0">
              <a:latin typeface="Yet R" panose="020B0600000101010101" charset="-127"/>
              <a:ea typeface="Yet R" panose="020B0600000101010101" charset="-127"/>
            </a:endParaRPr>
          </a:p>
          <a:p>
            <a:r>
              <a:rPr lang="en-US" altLang="ko-KR" sz="2000" b="0" dirty="0" smtClean="0">
                <a:latin typeface="Yet R" panose="020B0600000101010101" charset="-127"/>
                <a:ea typeface="Yet R" panose="020B0600000101010101" charset="-127"/>
              </a:rPr>
              <a:t>II The First Experiment of AzureML </a:t>
            </a:r>
            <a:endParaRPr lang="en-US" altLang="ko-KR" sz="2000" b="0" dirty="0">
              <a:latin typeface="Yet R" panose="020B0600000101010101" charset="-127"/>
              <a:ea typeface="Yet R" panose="020B0600000101010101" charset="-127"/>
            </a:endParaRPr>
          </a:p>
          <a:p>
            <a:pPr marL="342900" indent="-342900">
              <a:buFontTx/>
              <a:buAutoNum type="arabicPeriod"/>
            </a:pPr>
            <a:endParaRPr lang="en-US" altLang="ko-KR" sz="1600" b="0" dirty="0" smtClean="0">
              <a:latin typeface="Yet R" panose="020B0600000101010101" charset="-127"/>
              <a:ea typeface="Yet R" panose="020B0600000101010101" charset="-127"/>
            </a:endParaRPr>
          </a:p>
          <a:p>
            <a:pPr marL="342900" indent="-342900">
              <a:buFontTx/>
              <a:buAutoNum type="arabicPeriod"/>
            </a:pPr>
            <a:r>
              <a:rPr lang="en-US" altLang="ko-KR" sz="1600" b="0" dirty="0" smtClean="0">
                <a:latin typeface="Yet R" panose="020B0600000101010101" charset="-127"/>
                <a:ea typeface="Yet R" panose="020B0600000101010101" charset="-127"/>
              </a:rPr>
              <a:t>Overview of AzureML</a:t>
            </a:r>
            <a:endParaRPr lang="en-US" altLang="ko-KR" sz="1600" b="0" dirty="0">
              <a:latin typeface="Yet R" panose="020B0600000101010101" charset="-127"/>
              <a:ea typeface="Yet R" panose="020B0600000101010101" charset="-127"/>
            </a:endParaRPr>
          </a:p>
          <a:p>
            <a:pPr marL="342900" indent="-342900">
              <a:buAutoNum type="arabicPeriod"/>
            </a:pPr>
            <a:r>
              <a:rPr lang="en-US" altLang="ko-KR" sz="1600" b="0" dirty="0" smtClean="0">
                <a:latin typeface="Yet R" panose="020B0600000101010101" charset="-127"/>
                <a:ea typeface="Yet R" panose="020B0600000101010101" charset="-127"/>
              </a:rPr>
              <a:t>Create a Model</a:t>
            </a:r>
            <a:endParaRPr lang="en-US" altLang="ko-KR" sz="1600" b="0" dirty="0">
              <a:latin typeface="Yet R" panose="020B0600000101010101" charset="-127"/>
              <a:ea typeface="Yet R" panose="020B0600000101010101" charset="-127"/>
            </a:endParaRPr>
          </a:p>
          <a:p>
            <a:pPr marL="342900" indent="-342900">
              <a:buAutoNum type="arabicPeriod"/>
            </a:pPr>
            <a:r>
              <a:rPr lang="en-US" altLang="ko-KR" sz="1600" b="0" dirty="0" smtClean="0">
                <a:latin typeface="Yet R" panose="020B0600000101010101" charset="-127"/>
                <a:ea typeface="Yet R" panose="020B0600000101010101" charset="-127"/>
              </a:rPr>
              <a:t>Build a Model</a:t>
            </a:r>
          </a:p>
          <a:p>
            <a:pPr marL="342900" indent="-342900">
              <a:buAutoNum type="arabicPeriod"/>
            </a:pPr>
            <a:r>
              <a:rPr lang="en-US" altLang="ko-KR" sz="1600" b="0" dirty="0" smtClean="0">
                <a:latin typeface="Yet R" panose="020B0600000101010101" charset="-127"/>
                <a:ea typeface="Yet R" panose="020B0600000101010101" charset="-127"/>
              </a:rPr>
              <a:t>Test and Evaluate the model</a:t>
            </a:r>
          </a:p>
          <a:p>
            <a:pPr marL="342900" indent="-342900">
              <a:buAutoNum type="arabicPeriod"/>
            </a:pPr>
            <a:r>
              <a:rPr lang="en-US" altLang="ko-KR" sz="1600" b="0" dirty="0" smtClean="0">
                <a:latin typeface="Yet R" panose="020B0600000101010101" charset="-127"/>
                <a:ea typeface="Yet R" panose="020B0600000101010101" charset="-127"/>
              </a:rPr>
              <a:t>Publish as a Web Service</a:t>
            </a:r>
          </a:p>
          <a:p>
            <a:pPr marL="342900" indent="-342900">
              <a:buAutoNum type="arabicPeriod"/>
            </a:pPr>
            <a:endParaRPr lang="en-US" altLang="ko-KR" sz="1600" b="0" dirty="0" smtClean="0">
              <a:latin typeface="Yet R" panose="020B0600000101010101" charset="-127"/>
              <a:ea typeface="Yet R" panose="020B0600000101010101" charset="-127"/>
            </a:endParaRPr>
          </a:p>
          <a:p>
            <a:r>
              <a:rPr lang="en-US" altLang="ko-KR" sz="2000" b="0" dirty="0" smtClean="0">
                <a:latin typeface="Yet R" panose="020B0600000101010101" charset="-127"/>
                <a:ea typeface="Yet R" panose="020B0600000101010101" charset="-127"/>
              </a:rPr>
              <a:t>III AzureML Hands-On</a:t>
            </a:r>
            <a:endParaRPr lang="en-US" altLang="ko-KR" sz="1600" b="0" dirty="0" smtClean="0">
              <a:latin typeface="Yet R" panose="020B0600000101010101" charset="-127"/>
              <a:ea typeface="Yet R" panose="020B0600000101010101" charset="-127"/>
            </a:endParaRPr>
          </a:p>
          <a:p>
            <a:pPr marL="342900" indent="-342900">
              <a:buFontTx/>
              <a:buAutoNum type="arabicPeriod"/>
            </a:pPr>
            <a:endParaRPr lang="en-US" altLang="ko-KR" sz="1600" b="0" dirty="0" smtClean="0">
              <a:latin typeface="Yet R" panose="020B0600000101010101" charset="-127"/>
              <a:ea typeface="Yet R" panose="020B0600000101010101" charset="-127"/>
            </a:endParaRPr>
          </a:p>
          <a:p>
            <a:pPr marL="342900" indent="-342900">
              <a:buFontTx/>
              <a:buAutoNum type="arabicPeriod"/>
            </a:pPr>
            <a:r>
              <a:rPr lang="en-US" altLang="ko-KR" sz="1600" b="0" dirty="0" smtClean="0">
                <a:latin typeface="Yet R" panose="020B0600000101010101" charset="-127"/>
                <a:ea typeface="Yet R" panose="020B0600000101010101" charset="-127"/>
              </a:rPr>
              <a:t>Classification</a:t>
            </a:r>
          </a:p>
          <a:p>
            <a:pPr marL="342900" indent="-342900">
              <a:buFontTx/>
              <a:buAutoNum type="arabicPeriod"/>
            </a:pPr>
            <a:r>
              <a:rPr lang="en-US" altLang="ko-KR" sz="1600" b="0" dirty="0" smtClean="0">
                <a:latin typeface="Yet R" panose="020B0600000101010101" charset="-127"/>
                <a:ea typeface="Yet R" panose="020B0600000101010101" charset="-127"/>
              </a:rPr>
              <a:t>Cluster analytics</a:t>
            </a:r>
          </a:p>
          <a:p>
            <a:pPr marL="342900" indent="-342900">
              <a:buFontTx/>
              <a:buAutoNum type="arabicPeriod"/>
            </a:pPr>
            <a:r>
              <a:rPr lang="en-US" altLang="ko-KR" sz="1600" b="0" dirty="0" smtClean="0">
                <a:latin typeface="Yet R" panose="020B0600000101010101" charset="-127"/>
                <a:ea typeface="Yet R" panose="020B0600000101010101" charset="-127"/>
              </a:rPr>
              <a:t>The Azure ML Matchbox recommender</a:t>
            </a:r>
          </a:p>
          <a:p>
            <a:pPr marL="342900" indent="-342900">
              <a:buFontTx/>
              <a:buAutoNum type="arabicPeriod"/>
            </a:pPr>
            <a:r>
              <a:rPr lang="en-US" altLang="ko-KR" sz="1600" b="0" dirty="0" smtClean="0">
                <a:latin typeface="Yet R" panose="020B0600000101010101" charset="-127"/>
                <a:ea typeface="Yet R" panose="020B0600000101010101" charset="-127"/>
              </a:rPr>
              <a:t>Exercises</a:t>
            </a:r>
          </a:p>
          <a:p>
            <a:pPr marL="342900" indent="-342900">
              <a:buFontTx/>
              <a:buAutoNum type="arabicPeriod"/>
            </a:pPr>
            <a:endParaRPr lang="en-US" altLang="ko-KR" sz="1600" b="0" dirty="0" smtClean="0">
              <a:latin typeface="Yet R" panose="020B0600000101010101" charset="-127"/>
              <a:ea typeface="Yet R" panose="020B0600000101010101" charset="-127"/>
            </a:endParaRPr>
          </a:p>
          <a:p>
            <a:r>
              <a:rPr lang="en-US" altLang="ko-KR" sz="2000" b="0" dirty="0" smtClean="0">
                <a:latin typeface="Yet R" panose="020B0600000101010101" charset="-127"/>
                <a:ea typeface="Yet R" panose="020B0600000101010101" charset="-127"/>
              </a:rPr>
              <a:t>IV Lessons / Resources</a:t>
            </a:r>
            <a:endParaRPr lang="en-US" altLang="ko-KR" sz="2000" b="0" dirty="0">
              <a:latin typeface="Yet R" panose="020B0600000101010101" charset="-127"/>
              <a:ea typeface="Yet R" panose="020B0600000101010101" charset="-127"/>
            </a:endParaRPr>
          </a:p>
        </p:txBody>
      </p:sp>
      <p:pic>
        <p:nvPicPr>
          <p:cNvPr id="2" name="Picture 1"/>
          <p:cNvPicPr>
            <a:picLocks noChangeAspect="1"/>
          </p:cNvPicPr>
          <p:nvPr/>
        </p:nvPicPr>
        <p:blipFill>
          <a:blip r:embed="rId2"/>
          <a:stretch>
            <a:fillRect/>
          </a:stretch>
        </p:blipFill>
        <p:spPr>
          <a:xfrm>
            <a:off x="5086830" y="783795"/>
            <a:ext cx="4434026" cy="5396999"/>
          </a:xfrm>
          <a:prstGeom prst="rect">
            <a:avLst/>
          </a:prstGeom>
        </p:spPr>
      </p:pic>
      <p:sp>
        <p:nvSpPr>
          <p:cNvPr id="3" name="Rectangle 2"/>
          <p:cNvSpPr/>
          <p:nvPr/>
        </p:nvSpPr>
        <p:spPr>
          <a:xfrm>
            <a:off x="4980680" y="6169363"/>
            <a:ext cx="4925320" cy="461665"/>
          </a:xfrm>
          <a:prstGeom prst="rect">
            <a:avLst/>
          </a:prstGeom>
        </p:spPr>
        <p:txBody>
          <a:bodyPr wrap="square">
            <a:spAutoFit/>
          </a:bodyPr>
          <a:lstStyle/>
          <a:p>
            <a:r>
              <a:rPr lang="en-US" dirty="0"/>
              <a:t>Book, Microsoft Azure Essentials: Azure Machine Learning,  </a:t>
            </a:r>
            <a:endParaRPr lang="en-US" dirty="0" smtClean="0"/>
          </a:p>
          <a:p>
            <a:r>
              <a:rPr lang="en-US" dirty="0" smtClean="0">
                <a:hlinkClick r:id="rId3"/>
              </a:rPr>
              <a:t>http</a:t>
            </a:r>
            <a:r>
              <a:rPr lang="en-US" dirty="0">
                <a:hlinkClick r:id="rId3"/>
              </a:rPr>
              <a:t>://www.microsoftvirtualacademy.com/ebooks#9780735698178</a:t>
            </a:r>
            <a:r>
              <a:rPr lang="en-US" dirty="0"/>
              <a:t> </a:t>
            </a:r>
          </a:p>
        </p:txBody>
      </p:sp>
    </p:spTree>
    <p:extLst>
      <p:ext uri="{BB962C8B-B14F-4D97-AF65-F5344CB8AC3E}">
        <p14:creationId xmlns:p14="http://schemas.microsoft.com/office/powerpoint/2010/main" val="28572263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Part II </a:t>
            </a:r>
            <a:r>
              <a:rPr lang="en-US" altLang="ko-KR" dirty="0"/>
              <a:t>First Experiment with Azure ML</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19</a:t>
            </a:fld>
            <a:r>
              <a:rPr lang="en-US" altLang="ko-KR" smtClean="0"/>
              <a:t> -</a:t>
            </a:r>
            <a:endParaRPr lang="en-US" altLang="ko-KR"/>
          </a:p>
        </p:txBody>
      </p:sp>
      <p:sp>
        <p:nvSpPr>
          <p:cNvPr id="4" name="TextBox 3"/>
          <p:cNvSpPr txBox="1"/>
          <p:nvPr/>
        </p:nvSpPr>
        <p:spPr>
          <a:xfrm>
            <a:off x="360000" y="720000"/>
            <a:ext cx="9322220" cy="1323439"/>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5. Predict new automobile prices</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Find and drag Score Model.</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Run the experiment.</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Visualize Score Model.</a:t>
            </a:r>
          </a:p>
          <a:p>
            <a:pPr marL="342900" indent="-342900">
              <a:buAutoNum type="alphaLcPeriod"/>
            </a:pPr>
            <a:r>
              <a:rPr lang="en-US" altLang="ko-KR" sz="1600" b="0" dirty="0" smtClean="0">
                <a:latin typeface="휴먼옛체" panose="02030504000101010101" pitchFamily="18" charset="-127"/>
                <a:ea typeface="휴먼옛체" panose="02030504000101010101" pitchFamily="18" charset="-127"/>
              </a:rPr>
              <a:t>Evaluate Model.</a:t>
            </a:r>
          </a:p>
        </p:txBody>
      </p:sp>
      <p:pic>
        <p:nvPicPr>
          <p:cNvPr id="7170" name="Picture 2" descr="Score Model modu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8939" y="2169714"/>
            <a:ext cx="4714711" cy="251658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Evaluation result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04688" y="2713265"/>
            <a:ext cx="4177532" cy="4017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756122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a:t>
            </a:r>
            <a:r>
              <a:rPr lang="en-US" altLang="ko-KR" dirty="0" smtClean="0"/>
              <a:t>II Azure ML Algorithm Cheat Sheet</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20</a:t>
            </a:fld>
            <a:r>
              <a:rPr lang="en-US" altLang="ko-KR" smtClean="0"/>
              <a:t> -</a:t>
            </a:r>
            <a:endParaRPr lang="en-US" altLang="ko-KR"/>
          </a:p>
        </p:txBody>
      </p:sp>
      <p:pic>
        <p:nvPicPr>
          <p:cNvPr id="4" name="Рисунок 2"/>
          <p:cNvPicPr>
            <a:picLocks noChangeAspect="1"/>
          </p:cNvPicPr>
          <p:nvPr/>
        </p:nvPicPr>
        <p:blipFill>
          <a:blip r:embed="rId2"/>
          <a:stretch>
            <a:fillRect/>
          </a:stretch>
        </p:blipFill>
        <p:spPr>
          <a:xfrm>
            <a:off x="388939" y="751803"/>
            <a:ext cx="9025028" cy="5833858"/>
          </a:xfrm>
          <a:prstGeom prst="rect">
            <a:avLst/>
          </a:prstGeom>
        </p:spPr>
      </p:pic>
    </p:spTree>
    <p:extLst>
      <p:ext uri="{BB962C8B-B14F-4D97-AF65-F5344CB8AC3E}">
        <p14:creationId xmlns:p14="http://schemas.microsoft.com/office/powerpoint/2010/main" val="2356422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8" y="76200"/>
            <a:ext cx="9146948" cy="517525"/>
          </a:xfrm>
        </p:spPr>
        <p:txBody>
          <a:bodyPr/>
          <a:lstStyle/>
          <a:p>
            <a:r>
              <a:rPr lang="en-US" altLang="ko-KR" dirty="0" smtClean="0"/>
              <a:t>Part II Azure ML Algorithm Cheat Sheet</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21</a:t>
            </a:fld>
            <a:r>
              <a:rPr lang="en-US" altLang="ko-KR" smtClean="0"/>
              <a:t> -</a:t>
            </a:r>
            <a:endParaRPr lang="en-US" altLang="ko-KR"/>
          </a:p>
        </p:txBody>
      </p:sp>
      <p:sp>
        <p:nvSpPr>
          <p:cNvPr id="36867" name="Rectangle 3"/>
          <p:cNvSpPr>
            <a:spLocks noChangeArrowheads="1"/>
          </p:cNvSpPr>
          <p:nvPr/>
        </p:nvSpPr>
        <p:spPr bwMode="auto">
          <a:xfrm>
            <a:off x="0" y="0"/>
            <a:ext cx="9906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ko-KR" altLang="en-US"/>
          </a:p>
        </p:txBody>
      </p:sp>
      <p:pic>
        <p:nvPicPr>
          <p:cNvPr id="17" name="Picture 16"/>
          <p:cNvPicPr>
            <a:picLocks noChangeAspect="1"/>
          </p:cNvPicPr>
          <p:nvPr/>
        </p:nvPicPr>
        <p:blipFill>
          <a:blip r:embed="rId2"/>
          <a:stretch>
            <a:fillRect/>
          </a:stretch>
        </p:blipFill>
        <p:spPr>
          <a:xfrm>
            <a:off x="388938" y="706828"/>
            <a:ext cx="9065614" cy="5868598"/>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a:t>
            </a:r>
            <a:r>
              <a:rPr lang="en-US" altLang="ko-KR" dirty="0" smtClean="0"/>
              <a:t>ML Hands-On: </a:t>
            </a:r>
            <a:r>
              <a:rPr lang="en-US" altLang="ko-KR" dirty="0" smtClean="0"/>
              <a:t>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22</a:t>
            </a:fld>
            <a:r>
              <a:rPr lang="en-US" altLang="ko-KR" smtClean="0"/>
              <a:t> -</a:t>
            </a:r>
            <a:endParaRPr lang="en-US" altLang="ko-KR"/>
          </a:p>
        </p:txBody>
      </p:sp>
      <p:sp>
        <p:nvSpPr>
          <p:cNvPr id="4" name="TextBox 3"/>
          <p:cNvSpPr txBox="1"/>
          <p:nvPr/>
        </p:nvSpPr>
        <p:spPr>
          <a:xfrm>
            <a:off x="360000" y="720000"/>
            <a:ext cx="9322220" cy="2800767"/>
          </a:xfrm>
          <a:prstGeom prst="rect">
            <a:avLst/>
          </a:prstGeom>
          <a:noFill/>
        </p:spPr>
        <p:txBody>
          <a:bodyPr wrap="square" rtlCol="0">
            <a:spAutoFit/>
          </a:bodyPr>
          <a:lstStyle/>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Supervised learning</a:t>
            </a:r>
          </a:p>
          <a:p>
            <a:pPr marL="800100" lvl="1" indent="-342900">
              <a:buAutoNum type="alphaLcPeriod"/>
            </a:pPr>
            <a:r>
              <a:rPr lang="en-US" altLang="ko-KR" sz="1600" b="0" dirty="0" smtClean="0">
                <a:solidFill>
                  <a:srgbClr val="3366FF"/>
                </a:solidFill>
                <a:latin typeface="휴먼옛체" panose="02030504000101010101" pitchFamily="18" charset="-127"/>
                <a:ea typeface="휴먼옛체" panose="02030504000101010101" pitchFamily="18" charset="-127"/>
              </a:rPr>
              <a:t>Classification</a:t>
            </a:r>
            <a:r>
              <a:rPr lang="en-US" altLang="ko-KR" sz="1600" b="0" dirty="0" smtClean="0">
                <a:latin typeface="휴먼옛체" panose="02030504000101010101" pitchFamily="18" charset="-127"/>
                <a:ea typeface="휴먼옛체" panose="02030504000101010101" pitchFamily="18" charset="-127"/>
              </a:rPr>
              <a:t>: used for predicting responses that can have just a few known values, such as “married,” “single,” or “divorced,” based on the other columns in the dataset. </a:t>
            </a:r>
          </a:p>
          <a:p>
            <a:pPr marL="800100" lvl="1" indent="-342900">
              <a:buAutoNum type="alphaLcPeriod"/>
            </a:pPr>
            <a:r>
              <a:rPr lang="en-US" altLang="ko-KR" sz="1600" b="0" dirty="0" smtClean="0">
                <a:solidFill>
                  <a:srgbClr val="3366FF"/>
                </a:solidFill>
                <a:latin typeface="휴먼옛체" panose="02030504000101010101" pitchFamily="18" charset="-127"/>
                <a:ea typeface="휴먼옛체" panose="02030504000101010101" pitchFamily="18" charset="-127"/>
              </a:rPr>
              <a:t>Regression</a:t>
            </a:r>
            <a:r>
              <a:rPr lang="en-US" altLang="ko-KR" sz="1600" b="0" dirty="0" smtClean="0">
                <a:latin typeface="휴먼옛체" panose="02030504000101010101" pitchFamily="18" charset="-127"/>
                <a:ea typeface="휴먼옛체" panose="02030504000101010101" pitchFamily="18" charset="-127"/>
              </a:rPr>
              <a:t>: predict one or more continuous variables, such as profit or loss, based on other columns in the dataset.</a:t>
            </a:r>
          </a:p>
          <a:p>
            <a:pPr marL="1257300" lvl="2" indent="-342900">
              <a:buAutoNum type="alphaLcPeriod"/>
            </a:pPr>
            <a:r>
              <a:rPr lang="en-US" altLang="ko-KR" sz="1600" b="0" dirty="0" smtClean="0">
                <a:solidFill>
                  <a:srgbClr val="3366FF"/>
                </a:solidFill>
                <a:latin typeface="휴먼옛체" panose="02030504000101010101" pitchFamily="18" charset="-127"/>
                <a:ea typeface="휴먼옛체" panose="02030504000101010101" pitchFamily="18" charset="-127"/>
              </a:rPr>
              <a:t>Simple linear regression</a:t>
            </a:r>
            <a:r>
              <a:rPr lang="en-US" altLang="ko-KR" sz="1600" b="0" dirty="0" smtClean="0">
                <a:latin typeface="휴먼옛체" panose="02030504000101010101" pitchFamily="18" charset="-127"/>
                <a:ea typeface="휴먼옛체" panose="02030504000101010101" pitchFamily="18" charset="-127"/>
              </a:rPr>
              <a:t>: A single key variable is predicted based on one or more other variables in the dataset.</a:t>
            </a:r>
          </a:p>
          <a:p>
            <a:pPr marL="1257300" lvl="2" indent="-342900">
              <a:buAutoNum type="alphaLcPeriod"/>
            </a:pPr>
            <a:r>
              <a:rPr lang="en-US" altLang="ko-KR" sz="1600" b="0" dirty="0" smtClean="0">
                <a:solidFill>
                  <a:srgbClr val="3366FF"/>
                </a:solidFill>
                <a:latin typeface="휴먼옛체" panose="02030504000101010101" pitchFamily="18" charset="-127"/>
                <a:ea typeface="휴먼옛체" panose="02030504000101010101" pitchFamily="18" charset="-127"/>
              </a:rPr>
              <a:t>Multiple linear regression</a:t>
            </a:r>
            <a:r>
              <a:rPr lang="en-US" altLang="ko-KR" sz="1600" b="0" dirty="0" smtClean="0">
                <a:latin typeface="휴먼옛체" panose="02030504000101010101" pitchFamily="18" charset="-127"/>
                <a:ea typeface="휴먼옛체" panose="02030504000101010101" pitchFamily="18" charset="-127"/>
              </a:rPr>
              <a:t>: More than one key variable is predicted based on one or more other variables in the dataset.</a:t>
            </a:r>
          </a:p>
          <a:p>
            <a:pPr marL="1257300" lvl="2" indent="-342900">
              <a:buAutoNum type="alphaLcPeriod"/>
            </a:pPr>
            <a:r>
              <a:rPr lang="en-US" altLang="ko-KR" sz="1600" b="0" dirty="0" smtClean="0">
                <a:solidFill>
                  <a:srgbClr val="3366FF"/>
                </a:solidFill>
                <a:latin typeface="휴먼옛체" panose="02030504000101010101" pitchFamily="18" charset="-127"/>
                <a:ea typeface="휴먼옛체" panose="02030504000101010101" pitchFamily="18" charset="-127"/>
              </a:rPr>
              <a:t>Multivariate linear regression</a:t>
            </a:r>
            <a:r>
              <a:rPr lang="en-US" altLang="ko-KR" sz="1600" b="0" dirty="0" smtClean="0">
                <a:latin typeface="휴먼옛체" panose="02030504000101010101" pitchFamily="18" charset="-127"/>
                <a:ea typeface="휴먼옛체" panose="02030504000101010101" pitchFamily="18" charset="-127"/>
              </a:rPr>
              <a:t>: multiple correlated dependent key variables are predicted, rather than a single key variable.</a:t>
            </a:r>
          </a:p>
        </p:txBody>
      </p:sp>
      <p:pic>
        <p:nvPicPr>
          <p:cNvPr id="5" name="Picture 4" descr="Regression"/>
          <p:cNvPicPr>
            <a:picLocks noGrp="1"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7372" y="3582198"/>
            <a:ext cx="3617005" cy="271275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http://www.mcgurrin.com/robots/wp-content/uploads/2014/02/logristic-regression-with-regularization.png"/>
          <p:cNvPicPr>
            <a:picLocks noGrp="1"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73212" y="3680521"/>
            <a:ext cx="3684713" cy="26144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31081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ML Hands-On: </a:t>
            </a:r>
            <a:r>
              <a:rPr lang="en-US" altLang="ko-KR" dirty="0" smtClean="0"/>
              <a:t>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23</a:t>
            </a:fld>
            <a:r>
              <a:rPr lang="en-US" altLang="ko-KR" smtClean="0"/>
              <a:t> -</a:t>
            </a:r>
            <a:endParaRPr lang="en-US" altLang="ko-KR"/>
          </a:p>
        </p:txBody>
      </p:sp>
      <p:sp>
        <p:nvSpPr>
          <p:cNvPr id="4" name="TextBox 3"/>
          <p:cNvSpPr txBox="1"/>
          <p:nvPr/>
        </p:nvSpPr>
        <p:spPr>
          <a:xfrm>
            <a:off x="360000" y="720000"/>
            <a:ext cx="9322220" cy="1815882"/>
          </a:xfrm>
          <a:prstGeom prst="rect">
            <a:avLst/>
          </a:prstGeom>
          <a:noFill/>
        </p:spPr>
        <p:txBody>
          <a:bodyPr wrap="square" rtlCol="0">
            <a:spAutoFit/>
          </a:bodyPr>
          <a:lstStyle/>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Goal: </a:t>
            </a:r>
            <a:r>
              <a:rPr lang="en-US" altLang="ko-KR" sz="1600" b="0" dirty="0" smtClean="0">
                <a:solidFill>
                  <a:srgbClr val="3366FF"/>
                </a:solidFill>
                <a:latin typeface="휴먼옛체" panose="02030504000101010101" pitchFamily="18" charset="-127"/>
                <a:ea typeface="휴먼옛체" panose="02030504000101010101" pitchFamily="18" charset="-127"/>
              </a:rPr>
              <a:t>To predict whether a person’s income exceeds $50,000 per year based on his demographics or census data.</a:t>
            </a: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Features: </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Age, </a:t>
            </a:r>
            <a:r>
              <a:rPr lang="en-US" altLang="ko-KR" sz="1600" b="0" dirty="0" err="1" smtClean="0">
                <a:latin typeface="휴먼옛체" panose="02030504000101010101" pitchFamily="18" charset="-127"/>
                <a:ea typeface="휴먼옛체" panose="02030504000101010101" pitchFamily="18" charset="-127"/>
              </a:rPr>
              <a:t>Workclass</a:t>
            </a:r>
            <a:r>
              <a:rPr lang="en-US" altLang="ko-KR" sz="1600" b="0" dirty="0" smtClean="0">
                <a:latin typeface="휴먼옛체" panose="02030504000101010101" pitchFamily="18" charset="-127"/>
                <a:ea typeface="휴먼옛체" panose="02030504000101010101" pitchFamily="18" charset="-127"/>
              </a:rPr>
              <a:t>, </a:t>
            </a:r>
            <a:r>
              <a:rPr lang="en-US" altLang="ko-KR" sz="1600" b="0" dirty="0" err="1" smtClean="0">
                <a:latin typeface="휴먼옛체" panose="02030504000101010101" pitchFamily="18" charset="-127"/>
                <a:ea typeface="휴먼옛체" panose="02030504000101010101" pitchFamily="18" charset="-127"/>
              </a:rPr>
              <a:t>Fnlwgt</a:t>
            </a:r>
            <a:r>
              <a:rPr lang="en-US" altLang="ko-KR" sz="1600" b="0" dirty="0" smtClean="0">
                <a:latin typeface="휴먼옛체" panose="02030504000101010101" pitchFamily="18" charset="-127"/>
                <a:ea typeface="휴먼옛체" panose="02030504000101010101" pitchFamily="18" charset="-127"/>
              </a:rPr>
              <a:t>, Education, Education-</a:t>
            </a:r>
            <a:r>
              <a:rPr lang="en-US" altLang="ko-KR" sz="1600" b="0" dirty="0" err="1" smtClean="0">
                <a:latin typeface="휴먼옛체" panose="02030504000101010101" pitchFamily="18" charset="-127"/>
                <a:ea typeface="휴먼옛체" panose="02030504000101010101" pitchFamily="18" charset="-127"/>
              </a:rPr>
              <a:t>num</a:t>
            </a:r>
            <a:r>
              <a:rPr lang="en-US" altLang="ko-KR" sz="1600" b="0" dirty="0" smtClean="0">
                <a:latin typeface="휴먼옛체" panose="02030504000101010101" pitchFamily="18" charset="-127"/>
                <a:ea typeface="휴먼옛체" panose="02030504000101010101" pitchFamily="18" charset="-127"/>
              </a:rPr>
              <a:t>, Marital-status, Occupation, Relationship, Race, Sex, Capital-gain, Capital-loss, Hours-per-week, Native-country, Income.</a:t>
            </a:r>
          </a:p>
          <a:p>
            <a:pPr marL="800100" lvl="1" indent="-342900">
              <a:buFont typeface="Wingdings" panose="05000000000000000000" pitchFamily="2" charset="2"/>
              <a:buChar char="§"/>
            </a:pPr>
            <a:endParaRPr lang="en-US" altLang="ko-KR" sz="1600" b="0" dirty="0" smtClean="0">
              <a:latin typeface="휴먼옛체" panose="02030504000101010101" pitchFamily="18" charset="-127"/>
              <a:ea typeface="휴먼옛체" panose="02030504000101010101" pitchFamily="18" charset="-127"/>
            </a:endParaRPr>
          </a:p>
        </p:txBody>
      </p:sp>
      <p:pic>
        <p:nvPicPr>
          <p:cNvPr id="8" name="Picture 7"/>
          <p:cNvPicPr>
            <a:picLocks noChangeAspect="1"/>
          </p:cNvPicPr>
          <p:nvPr/>
        </p:nvPicPr>
        <p:blipFill>
          <a:blip r:embed="rId2"/>
          <a:stretch>
            <a:fillRect/>
          </a:stretch>
        </p:blipFill>
        <p:spPr>
          <a:xfrm>
            <a:off x="2194560" y="2086935"/>
            <a:ext cx="4763508" cy="4207185"/>
          </a:xfrm>
          <a:prstGeom prst="rect">
            <a:avLst/>
          </a:prstGeom>
        </p:spPr>
      </p:pic>
    </p:spTree>
    <p:extLst>
      <p:ext uri="{BB962C8B-B14F-4D97-AF65-F5344CB8AC3E}">
        <p14:creationId xmlns:p14="http://schemas.microsoft.com/office/powerpoint/2010/main" val="18589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ML Hands-On: </a:t>
            </a:r>
            <a:r>
              <a:rPr lang="en-US" altLang="ko-KR" dirty="0" smtClean="0"/>
              <a:t>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24</a:t>
            </a:fld>
            <a:r>
              <a:rPr lang="en-US" altLang="ko-KR" smtClean="0"/>
              <a:t> -</a:t>
            </a:r>
            <a:endParaRPr lang="en-US" altLang="ko-KR"/>
          </a:p>
        </p:txBody>
      </p:sp>
      <p:sp>
        <p:nvSpPr>
          <p:cNvPr id="4" name="TextBox 3"/>
          <p:cNvSpPr txBox="1"/>
          <p:nvPr/>
        </p:nvSpPr>
        <p:spPr>
          <a:xfrm>
            <a:off x="360000" y="720000"/>
            <a:ext cx="9322220" cy="584775"/>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1: Get the data</a:t>
            </a:r>
          </a:p>
          <a:p>
            <a:pPr marL="800100" lvl="1" indent="-342900">
              <a:buFont typeface="Wingdings" panose="05000000000000000000" pitchFamily="2" charset="2"/>
              <a:buChar char="§"/>
            </a:pPr>
            <a:endParaRPr lang="en-US" altLang="ko-KR" sz="1600" b="0" dirty="0" smtClean="0">
              <a:latin typeface="휴먼옛체" panose="02030504000101010101" pitchFamily="18" charset="-127"/>
              <a:ea typeface="휴먼옛체" panose="02030504000101010101" pitchFamily="18" charset="-127"/>
            </a:endParaRPr>
          </a:p>
        </p:txBody>
      </p:sp>
      <p:pic>
        <p:nvPicPr>
          <p:cNvPr id="5" name="Picture 4"/>
          <p:cNvPicPr>
            <a:picLocks noChangeAspect="1"/>
          </p:cNvPicPr>
          <p:nvPr/>
        </p:nvPicPr>
        <p:blipFill>
          <a:blip r:embed="rId2"/>
          <a:stretch>
            <a:fillRect/>
          </a:stretch>
        </p:blipFill>
        <p:spPr>
          <a:xfrm>
            <a:off x="360000" y="1205073"/>
            <a:ext cx="4968879" cy="3802380"/>
          </a:xfrm>
          <a:prstGeom prst="rect">
            <a:avLst/>
          </a:prstGeom>
        </p:spPr>
      </p:pic>
      <p:pic>
        <p:nvPicPr>
          <p:cNvPr id="6" name="Picture 5"/>
          <p:cNvPicPr>
            <a:picLocks noChangeAspect="1"/>
          </p:cNvPicPr>
          <p:nvPr/>
        </p:nvPicPr>
        <p:blipFill>
          <a:blip r:embed="rId3"/>
          <a:stretch>
            <a:fillRect/>
          </a:stretch>
        </p:blipFill>
        <p:spPr>
          <a:xfrm>
            <a:off x="1927860" y="2748640"/>
            <a:ext cx="3644640" cy="3334001"/>
          </a:xfrm>
          <a:prstGeom prst="rect">
            <a:avLst/>
          </a:prstGeom>
        </p:spPr>
      </p:pic>
      <p:pic>
        <p:nvPicPr>
          <p:cNvPr id="7" name="Picture 6"/>
          <p:cNvPicPr>
            <a:picLocks noChangeAspect="1"/>
          </p:cNvPicPr>
          <p:nvPr/>
        </p:nvPicPr>
        <p:blipFill>
          <a:blip r:embed="rId4"/>
          <a:stretch>
            <a:fillRect/>
          </a:stretch>
        </p:blipFill>
        <p:spPr>
          <a:xfrm>
            <a:off x="4872867" y="3194871"/>
            <a:ext cx="4534985" cy="2887770"/>
          </a:xfrm>
          <a:prstGeom prst="rect">
            <a:avLst/>
          </a:prstGeom>
        </p:spPr>
      </p:pic>
    </p:spTree>
    <p:extLst>
      <p:ext uri="{BB962C8B-B14F-4D97-AF65-F5344CB8AC3E}">
        <p14:creationId xmlns:p14="http://schemas.microsoft.com/office/powerpoint/2010/main" val="33605156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ML Hands-On: 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25</a:t>
            </a:fld>
            <a:r>
              <a:rPr lang="en-US" altLang="ko-KR" smtClean="0"/>
              <a:t> -</a:t>
            </a:r>
            <a:endParaRPr lang="en-US" altLang="ko-KR"/>
          </a:p>
        </p:txBody>
      </p:sp>
      <p:pic>
        <p:nvPicPr>
          <p:cNvPr id="4" name="Picture 3"/>
          <p:cNvPicPr>
            <a:picLocks noChangeAspect="1"/>
          </p:cNvPicPr>
          <p:nvPr/>
        </p:nvPicPr>
        <p:blipFill>
          <a:blip r:embed="rId2"/>
          <a:stretch>
            <a:fillRect/>
          </a:stretch>
        </p:blipFill>
        <p:spPr>
          <a:xfrm>
            <a:off x="360000" y="1070628"/>
            <a:ext cx="5672088" cy="3512432"/>
          </a:xfrm>
          <a:prstGeom prst="rect">
            <a:avLst/>
          </a:prstGeom>
        </p:spPr>
      </p:pic>
      <p:pic>
        <p:nvPicPr>
          <p:cNvPr id="5" name="Picture 4"/>
          <p:cNvPicPr>
            <a:picLocks noChangeAspect="1"/>
          </p:cNvPicPr>
          <p:nvPr/>
        </p:nvPicPr>
        <p:blipFill>
          <a:blip r:embed="rId3"/>
          <a:stretch>
            <a:fillRect/>
          </a:stretch>
        </p:blipFill>
        <p:spPr>
          <a:xfrm>
            <a:off x="3998065" y="1398335"/>
            <a:ext cx="5604638" cy="3882325"/>
          </a:xfrm>
          <a:prstGeom prst="rect">
            <a:avLst/>
          </a:prstGeom>
        </p:spPr>
      </p:pic>
      <p:pic>
        <p:nvPicPr>
          <p:cNvPr id="6" name="Picture 5"/>
          <p:cNvPicPr>
            <a:picLocks noChangeAspect="1"/>
          </p:cNvPicPr>
          <p:nvPr/>
        </p:nvPicPr>
        <p:blipFill>
          <a:blip r:embed="rId4"/>
          <a:stretch>
            <a:fillRect/>
          </a:stretch>
        </p:blipFill>
        <p:spPr>
          <a:xfrm>
            <a:off x="6329053" y="4330106"/>
            <a:ext cx="3341100" cy="2245320"/>
          </a:xfrm>
          <a:prstGeom prst="rect">
            <a:avLst/>
          </a:prstGeom>
        </p:spPr>
      </p:pic>
      <p:pic>
        <p:nvPicPr>
          <p:cNvPr id="7" name="Picture 6"/>
          <p:cNvPicPr>
            <a:picLocks noChangeAspect="1"/>
          </p:cNvPicPr>
          <p:nvPr/>
        </p:nvPicPr>
        <p:blipFill>
          <a:blip r:embed="rId5"/>
          <a:stretch>
            <a:fillRect/>
          </a:stretch>
        </p:blipFill>
        <p:spPr>
          <a:xfrm>
            <a:off x="3143353" y="4942411"/>
            <a:ext cx="3185700" cy="1477440"/>
          </a:xfrm>
          <a:prstGeom prst="rect">
            <a:avLst/>
          </a:prstGeom>
        </p:spPr>
      </p:pic>
      <p:sp>
        <p:nvSpPr>
          <p:cNvPr id="8" name="TextBox 7"/>
          <p:cNvSpPr txBox="1"/>
          <p:nvPr/>
        </p:nvSpPr>
        <p:spPr>
          <a:xfrm>
            <a:off x="360000" y="720000"/>
            <a:ext cx="9322220" cy="584775"/>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2: Visualize the data</a:t>
            </a:r>
          </a:p>
          <a:p>
            <a:pPr marL="800100" lvl="1" indent="-342900">
              <a:buFont typeface="Wingdings" panose="05000000000000000000" pitchFamily="2" charset="2"/>
              <a:buChar char="§"/>
            </a:pPr>
            <a:endParaRPr lang="en-US" altLang="ko-KR" sz="1600" b="0" dirty="0" smtClean="0">
              <a:latin typeface="휴먼옛체" panose="02030504000101010101" pitchFamily="18" charset="-127"/>
              <a:ea typeface="휴먼옛체" panose="02030504000101010101" pitchFamily="18" charset="-127"/>
            </a:endParaRPr>
          </a:p>
        </p:txBody>
      </p:sp>
    </p:spTree>
    <p:extLst>
      <p:ext uri="{BB962C8B-B14F-4D97-AF65-F5344CB8AC3E}">
        <p14:creationId xmlns:p14="http://schemas.microsoft.com/office/powerpoint/2010/main" val="12454905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ML Hands-On: 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26</a:t>
            </a:fld>
            <a:r>
              <a:rPr lang="en-US" altLang="ko-KR" smtClean="0"/>
              <a:t> -</a:t>
            </a:r>
            <a:endParaRPr lang="en-US" altLang="ko-KR"/>
          </a:p>
        </p:txBody>
      </p:sp>
      <p:pic>
        <p:nvPicPr>
          <p:cNvPr id="4" name="Picture 3"/>
          <p:cNvPicPr>
            <a:picLocks noChangeAspect="1"/>
          </p:cNvPicPr>
          <p:nvPr/>
        </p:nvPicPr>
        <p:blipFill>
          <a:blip r:embed="rId2"/>
          <a:stretch>
            <a:fillRect/>
          </a:stretch>
        </p:blipFill>
        <p:spPr>
          <a:xfrm>
            <a:off x="388938" y="1217940"/>
            <a:ext cx="5677878" cy="3859552"/>
          </a:xfrm>
          <a:prstGeom prst="rect">
            <a:avLst/>
          </a:prstGeom>
        </p:spPr>
      </p:pic>
      <p:pic>
        <p:nvPicPr>
          <p:cNvPr id="5" name="Picture 4"/>
          <p:cNvPicPr>
            <a:picLocks noChangeAspect="1"/>
          </p:cNvPicPr>
          <p:nvPr/>
        </p:nvPicPr>
        <p:blipFill>
          <a:blip r:embed="rId3"/>
          <a:stretch>
            <a:fillRect/>
          </a:stretch>
        </p:blipFill>
        <p:spPr>
          <a:xfrm>
            <a:off x="5547899" y="1950720"/>
            <a:ext cx="3366769" cy="4465320"/>
          </a:xfrm>
          <a:prstGeom prst="rect">
            <a:avLst/>
          </a:prstGeom>
        </p:spPr>
      </p:pic>
      <p:sp>
        <p:nvSpPr>
          <p:cNvPr id="6" name="TextBox 5"/>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2: Visualize the data</a:t>
            </a:r>
          </a:p>
        </p:txBody>
      </p:sp>
    </p:spTree>
    <p:extLst>
      <p:ext uri="{BB962C8B-B14F-4D97-AF65-F5344CB8AC3E}">
        <p14:creationId xmlns:p14="http://schemas.microsoft.com/office/powerpoint/2010/main" val="20619206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ML Hands-On: 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27</a:t>
            </a:fld>
            <a:r>
              <a:rPr lang="en-US" altLang="ko-KR" smtClean="0"/>
              <a:t> -</a:t>
            </a:r>
            <a:endParaRPr lang="en-US" altLang="ko-KR"/>
          </a:p>
        </p:txBody>
      </p:sp>
      <p:pic>
        <p:nvPicPr>
          <p:cNvPr id="4" name="Picture 3"/>
          <p:cNvPicPr>
            <a:picLocks noChangeAspect="1"/>
          </p:cNvPicPr>
          <p:nvPr/>
        </p:nvPicPr>
        <p:blipFill>
          <a:blip r:embed="rId2"/>
          <a:stretch>
            <a:fillRect/>
          </a:stretch>
        </p:blipFill>
        <p:spPr>
          <a:xfrm>
            <a:off x="388938" y="1234312"/>
            <a:ext cx="9090342" cy="4579583"/>
          </a:xfrm>
          <a:prstGeom prst="rect">
            <a:avLst/>
          </a:prstGeom>
        </p:spPr>
      </p:pic>
      <p:sp>
        <p:nvSpPr>
          <p:cNvPr id="5" name="TextBox 4"/>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3: Split the data</a:t>
            </a:r>
          </a:p>
        </p:txBody>
      </p:sp>
    </p:spTree>
    <p:extLst>
      <p:ext uri="{BB962C8B-B14F-4D97-AF65-F5344CB8AC3E}">
        <p14:creationId xmlns:p14="http://schemas.microsoft.com/office/powerpoint/2010/main" val="5785662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ML Hands-On: 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28</a:t>
            </a:fld>
            <a:r>
              <a:rPr lang="en-US" altLang="ko-KR" smtClean="0"/>
              <a:t> -</a:t>
            </a:r>
            <a:endParaRPr lang="en-US" altLang="ko-KR"/>
          </a:p>
        </p:txBody>
      </p:sp>
      <p:pic>
        <p:nvPicPr>
          <p:cNvPr id="4" name="Picture 3"/>
          <p:cNvPicPr>
            <a:picLocks noChangeAspect="1"/>
          </p:cNvPicPr>
          <p:nvPr/>
        </p:nvPicPr>
        <p:blipFill>
          <a:blip r:embed="rId2"/>
          <a:stretch>
            <a:fillRect/>
          </a:stretch>
        </p:blipFill>
        <p:spPr>
          <a:xfrm>
            <a:off x="388938" y="1304570"/>
            <a:ext cx="6331902" cy="4009323"/>
          </a:xfrm>
          <a:prstGeom prst="rect">
            <a:avLst/>
          </a:prstGeom>
        </p:spPr>
      </p:pic>
      <p:pic>
        <p:nvPicPr>
          <p:cNvPr id="5" name="Picture 4"/>
          <p:cNvPicPr>
            <a:picLocks noChangeAspect="1"/>
          </p:cNvPicPr>
          <p:nvPr/>
        </p:nvPicPr>
        <p:blipFill>
          <a:blip r:embed="rId3"/>
          <a:stretch>
            <a:fillRect/>
          </a:stretch>
        </p:blipFill>
        <p:spPr>
          <a:xfrm>
            <a:off x="5425439" y="3722069"/>
            <a:ext cx="4327647" cy="2853357"/>
          </a:xfrm>
          <a:prstGeom prst="rect">
            <a:avLst/>
          </a:prstGeom>
        </p:spPr>
      </p:pic>
      <p:pic>
        <p:nvPicPr>
          <p:cNvPr id="6" name="Picture 5"/>
          <p:cNvPicPr>
            <a:picLocks noChangeAspect="1"/>
          </p:cNvPicPr>
          <p:nvPr/>
        </p:nvPicPr>
        <p:blipFill>
          <a:blip r:embed="rId4"/>
          <a:stretch>
            <a:fillRect/>
          </a:stretch>
        </p:blipFill>
        <p:spPr>
          <a:xfrm>
            <a:off x="1629633" y="4670410"/>
            <a:ext cx="3786060" cy="1905016"/>
          </a:xfrm>
          <a:prstGeom prst="rect">
            <a:avLst/>
          </a:prstGeom>
        </p:spPr>
      </p:pic>
      <p:sp>
        <p:nvSpPr>
          <p:cNvPr id="7" name="TextBox 6"/>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4: Train Model. Choose Two-Class Boosted Decision Tree. The income will be dependent.</a:t>
            </a:r>
          </a:p>
        </p:txBody>
      </p:sp>
    </p:spTree>
    <p:extLst>
      <p:ext uri="{BB962C8B-B14F-4D97-AF65-F5344CB8AC3E}">
        <p14:creationId xmlns:p14="http://schemas.microsoft.com/office/powerpoint/2010/main" val="24892832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88937" y="76200"/>
            <a:ext cx="9293283" cy="517525"/>
          </a:xfrm>
        </p:spPr>
        <p:txBody>
          <a:bodyPr/>
          <a:lstStyle/>
          <a:p>
            <a:r>
              <a:rPr lang="en-US" altLang="ko-KR" dirty="0" smtClean="0"/>
              <a:t>Part I What is Azure ML(Machine Learning)?</a:t>
            </a:r>
            <a:endParaRPr lang="ko-KR" altLang="en-US" dirty="0"/>
          </a:p>
        </p:txBody>
      </p:sp>
      <p:sp>
        <p:nvSpPr>
          <p:cNvPr id="4" name="Slide Number Placeholder 3"/>
          <p:cNvSpPr>
            <a:spLocks noGrp="1"/>
          </p:cNvSpPr>
          <p:nvPr>
            <p:ph type="sldNum" sz="quarter" idx="10"/>
          </p:nvPr>
        </p:nvSpPr>
        <p:spPr/>
        <p:txBody>
          <a:bodyPr/>
          <a:lstStyle/>
          <a:p>
            <a:pPr>
              <a:defRPr/>
            </a:pPr>
            <a:r>
              <a:rPr lang="en-US" altLang="ko-KR" dirty="0" smtClean="0"/>
              <a:t>- </a:t>
            </a:r>
            <a:fld id="{CA2352BB-55DD-448D-A8C3-D207F404F17D}" type="slidenum">
              <a:rPr lang="en-US" altLang="ko-KR" smtClean="0"/>
              <a:pPr>
                <a:defRPr/>
              </a:pPr>
              <a:t>2</a:t>
            </a:fld>
            <a:r>
              <a:rPr lang="en-US" altLang="ko-KR" dirty="0" smtClean="0"/>
              <a:t> -</a:t>
            </a:r>
            <a:endParaRPr lang="en-US" altLang="ko-KR" dirty="0"/>
          </a:p>
        </p:txBody>
      </p:sp>
      <p:sp>
        <p:nvSpPr>
          <p:cNvPr id="8" name="TextBox 7"/>
          <p:cNvSpPr txBox="1"/>
          <p:nvPr/>
        </p:nvSpPr>
        <p:spPr>
          <a:xfrm>
            <a:off x="360000" y="720000"/>
            <a:ext cx="9322220" cy="2554545"/>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1. What is machine learning?</a:t>
            </a:r>
          </a:p>
          <a:p>
            <a:pPr marL="800100" lvl="1" indent="-342900">
              <a:buFont typeface="+mj-lt"/>
              <a:buAutoNum type="alphaLcPeriod"/>
            </a:pPr>
            <a:r>
              <a:rPr lang="en-US" altLang="ko-KR" sz="1600" b="0" dirty="0" smtClean="0">
                <a:latin typeface="휴먼옛체" panose="02030504000101010101" pitchFamily="18" charset="-127"/>
                <a:ea typeface="휴먼옛체" panose="02030504000101010101" pitchFamily="18" charset="-127"/>
              </a:rPr>
              <a:t>Machine learning </a:t>
            </a:r>
            <a:r>
              <a:rPr lang="en-US" altLang="ko-KR" sz="1600" b="0" dirty="0" smtClean="0">
                <a:solidFill>
                  <a:srgbClr val="3366FF"/>
                </a:solidFill>
                <a:latin typeface="휴먼옛체" panose="02030504000101010101" pitchFamily="18" charset="-127"/>
                <a:ea typeface="휴먼옛체" panose="02030504000101010101" pitchFamily="18" charset="-127"/>
              </a:rPr>
              <a:t>uses computers to run predictive models that learn from existing data</a:t>
            </a:r>
            <a:r>
              <a:rPr lang="en-US" altLang="ko-KR" sz="1600" b="0" dirty="0" smtClean="0">
                <a:latin typeface="휴먼옛체" panose="02030504000101010101" pitchFamily="18" charset="-127"/>
                <a:ea typeface="휴먼옛체" panose="02030504000101010101" pitchFamily="18" charset="-127"/>
              </a:rPr>
              <a:t> in order to forecast future behaviors, outcomes, and trends.</a:t>
            </a:r>
          </a:p>
          <a:p>
            <a:pPr marL="800100" lvl="1" indent="-342900">
              <a:buFont typeface="+mj-lt"/>
              <a:buAutoNum type="alphaLcPeriod"/>
            </a:pPr>
            <a:r>
              <a:rPr lang="en-US" altLang="ko-KR" sz="1600" b="0" dirty="0" smtClean="0">
                <a:latin typeface="휴먼옛체" panose="02030504000101010101" pitchFamily="18" charset="-127"/>
                <a:ea typeface="휴먼옛체" panose="02030504000101010101" pitchFamily="18" charset="-127"/>
              </a:rPr>
              <a:t>These forecasts or predictions from machine learning can make apps and devices smarter.</a:t>
            </a:r>
          </a:p>
          <a:p>
            <a:pPr marL="800100" lvl="1" indent="-342900">
              <a:buFont typeface="+mj-lt"/>
              <a:buAutoNum type="alphaLcPeriod"/>
            </a:pPr>
            <a:r>
              <a:rPr lang="en-US" altLang="ko-KR" sz="1600" b="0" dirty="0" smtClean="0">
                <a:latin typeface="휴먼옛체" panose="02030504000101010101" pitchFamily="18" charset="-127"/>
                <a:ea typeface="휴먼옛체" panose="02030504000101010101" pitchFamily="18" charset="-127"/>
              </a:rPr>
              <a:t>When you shop online, machine learning helps recommend other products you might like based on what you’ve purchased. </a:t>
            </a:r>
          </a:p>
          <a:p>
            <a:pPr marL="800100" lvl="1" indent="-342900">
              <a:buFont typeface="+mj-lt"/>
              <a:buAutoNum type="alphaLcPeriod"/>
            </a:pPr>
            <a:r>
              <a:rPr lang="en-US" altLang="ko-KR" sz="1600" b="0" dirty="0" smtClean="0">
                <a:latin typeface="휴먼옛체" panose="02030504000101010101" pitchFamily="18" charset="-127"/>
                <a:ea typeface="휴먼옛체" panose="02030504000101010101" pitchFamily="18" charset="-127"/>
              </a:rPr>
              <a:t>When your credit card is swiped, machine learning compares the transaction to a database of transactions and helps the bank do fraud detection.</a:t>
            </a:r>
          </a:p>
          <a:p>
            <a:pPr marL="342900" indent="-342900">
              <a:buAutoNum type="arabicPeriod"/>
            </a:pPr>
            <a:endParaRPr lang="en-US" altLang="ko-KR" sz="1600" b="0" dirty="0" smtClean="0">
              <a:latin typeface="휴먼옛체" panose="02030504000101010101" pitchFamily="18" charset="-127"/>
              <a:ea typeface="휴먼옛체" panose="02030504000101010101" pitchFamily="18" charset="-127"/>
            </a:endParaRPr>
          </a:p>
        </p:txBody>
      </p:sp>
      <p:pic>
        <p:nvPicPr>
          <p:cNvPr id="2" name="Picture 1"/>
          <p:cNvPicPr>
            <a:picLocks noChangeAspect="1"/>
          </p:cNvPicPr>
          <p:nvPr/>
        </p:nvPicPr>
        <p:blipFill>
          <a:blip r:embed="rId2"/>
          <a:stretch>
            <a:fillRect/>
          </a:stretch>
        </p:blipFill>
        <p:spPr>
          <a:xfrm>
            <a:off x="1237626" y="3274545"/>
            <a:ext cx="5428869" cy="2652358"/>
          </a:xfrm>
          <a:prstGeom prst="rect">
            <a:avLst/>
          </a:prstGeom>
        </p:spPr>
      </p:pic>
    </p:spTree>
    <p:extLst>
      <p:ext uri="{BB962C8B-B14F-4D97-AF65-F5344CB8AC3E}">
        <p14:creationId xmlns:p14="http://schemas.microsoft.com/office/powerpoint/2010/main" val="61239975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ML Hands-On: 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29</a:t>
            </a:fld>
            <a:r>
              <a:rPr lang="en-US" altLang="ko-KR" smtClean="0"/>
              <a:t> -</a:t>
            </a:r>
            <a:endParaRPr lang="en-US" altLang="ko-KR"/>
          </a:p>
        </p:txBody>
      </p:sp>
      <p:pic>
        <p:nvPicPr>
          <p:cNvPr id="5" name="Picture 4"/>
          <p:cNvPicPr>
            <a:picLocks noChangeAspect="1"/>
          </p:cNvPicPr>
          <p:nvPr/>
        </p:nvPicPr>
        <p:blipFill>
          <a:blip r:embed="rId2"/>
          <a:stretch>
            <a:fillRect/>
          </a:stretch>
        </p:blipFill>
        <p:spPr>
          <a:xfrm>
            <a:off x="388938" y="1264920"/>
            <a:ext cx="5737103" cy="4404360"/>
          </a:xfrm>
          <a:prstGeom prst="rect">
            <a:avLst/>
          </a:prstGeom>
        </p:spPr>
      </p:pic>
      <p:pic>
        <p:nvPicPr>
          <p:cNvPr id="6" name="Picture 5"/>
          <p:cNvPicPr>
            <a:picLocks noChangeAspect="1"/>
          </p:cNvPicPr>
          <p:nvPr/>
        </p:nvPicPr>
        <p:blipFill>
          <a:blip r:embed="rId3"/>
          <a:stretch>
            <a:fillRect/>
          </a:stretch>
        </p:blipFill>
        <p:spPr>
          <a:xfrm>
            <a:off x="4489199" y="3261360"/>
            <a:ext cx="5211436" cy="3231540"/>
          </a:xfrm>
          <a:prstGeom prst="rect">
            <a:avLst/>
          </a:prstGeom>
        </p:spPr>
      </p:pic>
      <p:sp>
        <p:nvSpPr>
          <p:cNvPr id="7" name="TextBox 6"/>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5: Score Model with Scored Labels and Probabilities.</a:t>
            </a:r>
          </a:p>
        </p:txBody>
      </p:sp>
    </p:spTree>
    <p:extLst>
      <p:ext uri="{BB962C8B-B14F-4D97-AF65-F5344CB8AC3E}">
        <p14:creationId xmlns:p14="http://schemas.microsoft.com/office/powerpoint/2010/main" val="2660834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ML Hands-On: 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30</a:t>
            </a:fld>
            <a:r>
              <a:rPr lang="en-US" altLang="ko-KR" smtClean="0"/>
              <a:t> -</a:t>
            </a:r>
            <a:endParaRPr lang="en-US" altLang="ko-KR"/>
          </a:p>
        </p:txBody>
      </p:sp>
      <p:pic>
        <p:nvPicPr>
          <p:cNvPr id="4" name="Picture 3"/>
          <p:cNvPicPr>
            <a:picLocks noChangeAspect="1"/>
          </p:cNvPicPr>
          <p:nvPr/>
        </p:nvPicPr>
        <p:blipFill>
          <a:blip r:embed="rId2"/>
          <a:stretch>
            <a:fillRect/>
          </a:stretch>
        </p:blipFill>
        <p:spPr>
          <a:xfrm>
            <a:off x="388938" y="1181100"/>
            <a:ext cx="5318442" cy="4697308"/>
          </a:xfrm>
          <a:prstGeom prst="rect">
            <a:avLst/>
          </a:prstGeom>
        </p:spPr>
      </p:pic>
      <p:pic>
        <p:nvPicPr>
          <p:cNvPr id="5" name="Picture 4"/>
          <p:cNvPicPr>
            <a:picLocks noChangeAspect="1"/>
          </p:cNvPicPr>
          <p:nvPr/>
        </p:nvPicPr>
        <p:blipFill>
          <a:blip r:embed="rId3"/>
          <a:stretch>
            <a:fillRect/>
          </a:stretch>
        </p:blipFill>
        <p:spPr>
          <a:xfrm>
            <a:off x="5782814" y="2485768"/>
            <a:ext cx="3794131" cy="3392640"/>
          </a:xfrm>
          <a:prstGeom prst="rect">
            <a:avLst/>
          </a:prstGeom>
        </p:spPr>
      </p:pic>
      <p:sp>
        <p:nvSpPr>
          <p:cNvPr id="6" name="TextBox 5"/>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6: Evaluate Model. Check the ROC curve.</a:t>
            </a:r>
          </a:p>
        </p:txBody>
      </p:sp>
    </p:spTree>
    <p:extLst>
      <p:ext uri="{BB962C8B-B14F-4D97-AF65-F5344CB8AC3E}">
        <p14:creationId xmlns:p14="http://schemas.microsoft.com/office/powerpoint/2010/main" val="39190729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ML Hands-On: 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31</a:t>
            </a:fld>
            <a:r>
              <a:rPr lang="en-US" altLang="ko-KR" smtClean="0"/>
              <a:t> -</a:t>
            </a:r>
            <a:endParaRPr lang="en-US" altLang="ko-KR"/>
          </a:p>
        </p:txBody>
      </p:sp>
      <p:pic>
        <p:nvPicPr>
          <p:cNvPr id="5" name="Picture 4"/>
          <p:cNvPicPr>
            <a:picLocks noChangeAspect="1"/>
          </p:cNvPicPr>
          <p:nvPr/>
        </p:nvPicPr>
        <p:blipFill>
          <a:blip r:embed="rId2"/>
          <a:stretch>
            <a:fillRect/>
          </a:stretch>
        </p:blipFill>
        <p:spPr>
          <a:xfrm>
            <a:off x="388938" y="1178420"/>
            <a:ext cx="6499290" cy="4812310"/>
          </a:xfrm>
          <a:prstGeom prst="rect">
            <a:avLst/>
          </a:prstGeom>
        </p:spPr>
      </p:pic>
      <p:pic>
        <p:nvPicPr>
          <p:cNvPr id="6" name="Picture 5"/>
          <p:cNvPicPr>
            <a:picLocks noChangeAspect="1"/>
          </p:cNvPicPr>
          <p:nvPr/>
        </p:nvPicPr>
        <p:blipFill>
          <a:blip r:embed="rId3"/>
          <a:stretch>
            <a:fillRect/>
          </a:stretch>
        </p:blipFill>
        <p:spPr>
          <a:xfrm>
            <a:off x="6888228" y="2076715"/>
            <a:ext cx="2059050" cy="719280"/>
          </a:xfrm>
          <a:prstGeom prst="rect">
            <a:avLst/>
          </a:prstGeom>
        </p:spPr>
      </p:pic>
      <p:pic>
        <p:nvPicPr>
          <p:cNvPr id="7" name="Picture 6"/>
          <p:cNvPicPr>
            <a:picLocks noChangeAspect="1"/>
          </p:cNvPicPr>
          <p:nvPr/>
        </p:nvPicPr>
        <p:blipFill>
          <a:blip r:embed="rId4"/>
          <a:stretch>
            <a:fillRect/>
          </a:stretch>
        </p:blipFill>
        <p:spPr>
          <a:xfrm>
            <a:off x="4693920" y="2795995"/>
            <a:ext cx="4862175" cy="656335"/>
          </a:xfrm>
          <a:prstGeom prst="rect">
            <a:avLst/>
          </a:prstGeom>
        </p:spPr>
      </p:pic>
      <p:sp>
        <p:nvSpPr>
          <p:cNvPr id="8" name="TextBox 7"/>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7: Publish as a Web service.</a:t>
            </a:r>
          </a:p>
        </p:txBody>
      </p:sp>
    </p:spTree>
    <p:extLst>
      <p:ext uri="{BB962C8B-B14F-4D97-AF65-F5344CB8AC3E}">
        <p14:creationId xmlns:p14="http://schemas.microsoft.com/office/powerpoint/2010/main" val="1854969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ML Hands-On: 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32</a:t>
            </a:fld>
            <a:r>
              <a:rPr lang="en-US" altLang="ko-KR" smtClean="0"/>
              <a:t> -</a:t>
            </a:r>
            <a:endParaRPr lang="en-US" altLang="ko-KR"/>
          </a:p>
        </p:txBody>
      </p:sp>
      <p:pic>
        <p:nvPicPr>
          <p:cNvPr id="4" name="Picture 3"/>
          <p:cNvPicPr>
            <a:picLocks noChangeAspect="1"/>
          </p:cNvPicPr>
          <p:nvPr/>
        </p:nvPicPr>
        <p:blipFill>
          <a:blip r:embed="rId2"/>
          <a:stretch>
            <a:fillRect/>
          </a:stretch>
        </p:blipFill>
        <p:spPr>
          <a:xfrm>
            <a:off x="388938" y="1269705"/>
            <a:ext cx="8237988" cy="4939961"/>
          </a:xfrm>
          <a:prstGeom prst="rect">
            <a:avLst/>
          </a:prstGeom>
        </p:spPr>
      </p:pic>
      <p:pic>
        <p:nvPicPr>
          <p:cNvPr id="6" name="Picture 5"/>
          <p:cNvPicPr>
            <a:picLocks noChangeAspect="1"/>
          </p:cNvPicPr>
          <p:nvPr/>
        </p:nvPicPr>
        <p:blipFill>
          <a:blip r:embed="rId3"/>
          <a:stretch>
            <a:fillRect/>
          </a:stretch>
        </p:blipFill>
        <p:spPr>
          <a:xfrm>
            <a:off x="7177206" y="4331273"/>
            <a:ext cx="2106234" cy="2321940"/>
          </a:xfrm>
          <a:prstGeom prst="rect">
            <a:avLst/>
          </a:prstGeom>
        </p:spPr>
      </p:pic>
      <p:sp>
        <p:nvSpPr>
          <p:cNvPr id="7" name="TextBox 6"/>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8: Test Web service.</a:t>
            </a:r>
          </a:p>
        </p:txBody>
      </p:sp>
    </p:spTree>
    <p:extLst>
      <p:ext uri="{BB962C8B-B14F-4D97-AF65-F5344CB8AC3E}">
        <p14:creationId xmlns:p14="http://schemas.microsoft.com/office/powerpoint/2010/main" val="18698771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Part III Azure </a:t>
            </a:r>
            <a:r>
              <a:rPr lang="en-US" altLang="ko-KR" dirty="0"/>
              <a:t>ML </a:t>
            </a:r>
            <a:r>
              <a:rPr lang="en-US" altLang="ko-KR" dirty="0" smtClean="0"/>
              <a:t>Hands-On: Clustering</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dirty="0" smtClean="0"/>
              <a:t>- </a:t>
            </a:r>
            <a:fld id="{5582284B-5FC9-4F04-A21C-87CF94294A74}" type="slidenum">
              <a:rPr lang="en-US" altLang="ko-KR" smtClean="0"/>
              <a:pPr>
                <a:defRPr/>
              </a:pPr>
              <a:t>33</a:t>
            </a:fld>
            <a:r>
              <a:rPr lang="en-US" altLang="ko-KR" dirty="0" smtClean="0"/>
              <a:t> -</a:t>
            </a:r>
            <a:endParaRPr lang="en-US" altLang="ko-KR" dirty="0"/>
          </a:p>
        </p:txBody>
      </p:sp>
      <p:sp>
        <p:nvSpPr>
          <p:cNvPr id="4" name="TextBox 3"/>
          <p:cNvSpPr txBox="1"/>
          <p:nvPr/>
        </p:nvSpPr>
        <p:spPr>
          <a:xfrm>
            <a:off x="360000" y="720000"/>
            <a:ext cx="9252726" cy="2800767"/>
          </a:xfrm>
          <a:prstGeom prst="rect">
            <a:avLst/>
          </a:prstGeom>
          <a:noFill/>
        </p:spPr>
        <p:txBody>
          <a:bodyPr wrap="square" rtlCol="0">
            <a:spAutoFit/>
          </a:bodyPr>
          <a:lstStyle/>
          <a:p>
            <a:pPr marL="342900" indent="-342900">
              <a:buFont typeface="+mj-lt"/>
              <a:buAutoNum type="arabicPeriod"/>
            </a:pPr>
            <a:r>
              <a:rPr lang="en-US" altLang="ko-KR" sz="1600" b="0" dirty="0" smtClean="0">
                <a:solidFill>
                  <a:srgbClr val="3366FF"/>
                </a:solidFill>
                <a:latin typeface="휴먼옛체" panose="02030504000101010101" pitchFamily="18" charset="-127"/>
                <a:ea typeface="휴먼옛체" panose="02030504000101010101" pitchFamily="18" charset="-127"/>
              </a:rPr>
              <a:t>K-Means Clustering </a:t>
            </a:r>
            <a:r>
              <a:rPr lang="en-US" altLang="ko-KR" sz="1600" b="0" dirty="0" smtClean="0">
                <a:latin typeface="휴먼옛체" panose="02030504000101010101" pitchFamily="18" charset="-127"/>
                <a:ea typeface="휴먼옛체" panose="02030504000101010101" pitchFamily="18" charset="-127"/>
              </a:rPr>
              <a:t>module: The K-means method finds a specified number of clusters for a set of D-dimensional data points. It starts an initial set of K centroids, and then uses algorithms to iteratively refine the locations of the centroids. The algorithm terminates when the centroids stabilize or when a specified number of iterations are computed.</a:t>
            </a:r>
          </a:p>
          <a:p>
            <a:pPr marL="342900" indent="-342900">
              <a:buFont typeface="+mj-lt"/>
              <a:buAutoNum type="arabicPeriod"/>
            </a:pPr>
            <a:r>
              <a:rPr lang="en-US" altLang="ko-KR" sz="1600" b="0" dirty="0" smtClean="0">
                <a:solidFill>
                  <a:srgbClr val="3366FF"/>
                </a:solidFill>
                <a:latin typeface="휴먼옛체" panose="02030504000101010101" pitchFamily="18" charset="-127"/>
                <a:ea typeface="휴먼옛체" panose="02030504000101010101" pitchFamily="18" charset="-127"/>
              </a:rPr>
              <a:t>Train Clustering Model</a:t>
            </a:r>
            <a:r>
              <a:rPr lang="en-US" altLang="ko-KR" sz="1600" b="0" dirty="0" smtClean="0">
                <a:latin typeface="휴먼옛체" panose="02030504000101010101" pitchFamily="18" charset="-127"/>
                <a:ea typeface="휴먼옛체" panose="02030504000101010101" pitchFamily="18" charset="-127"/>
              </a:rPr>
              <a:t> module: This module takes an untrained clustering model, such as that produced by the K-Means Clustering module, and an unlabeled data set. It returns a trained clustering model that can be passed to the Assign to Clusters module. It also returns labels for the training data.</a:t>
            </a:r>
          </a:p>
          <a:p>
            <a:pPr marL="342900" indent="-342900">
              <a:buFont typeface="+mj-lt"/>
              <a:buAutoNum type="arabicPeriod"/>
            </a:pPr>
            <a:r>
              <a:rPr lang="en-US" altLang="ko-KR" sz="1600" b="0" dirty="0" smtClean="0">
                <a:solidFill>
                  <a:srgbClr val="3366FF"/>
                </a:solidFill>
                <a:latin typeface="휴먼옛체" panose="02030504000101010101" pitchFamily="18" charset="-127"/>
                <a:ea typeface="휴먼옛체" panose="02030504000101010101" pitchFamily="18" charset="-127"/>
              </a:rPr>
              <a:t>Assign to Clusters</a:t>
            </a:r>
            <a:r>
              <a:rPr lang="en-US" altLang="ko-KR" sz="1600" b="0" dirty="0" smtClean="0">
                <a:latin typeface="휴먼옛체" panose="02030504000101010101" pitchFamily="18" charset="-127"/>
                <a:ea typeface="휴먼옛체" panose="02030504000101010101" pitchFamily="18" charset="-127"/>
              </a:rPr>
              <a:t> module: This module takes a trained clustering model, produced by the Train Clustering Model module, and an unlabeled data set. The module then returns the cluster assignments (indexes) for the input data.</a:t>
            </a:r>
          </a:p>
        </p:txBody>
      </p:sp>
      <p:pic>
        <p:nvPicPr>
          <p:cNvPr id="5" name="Picture 4" descr="http://stanford.edu/~cpiech/cs221/img/kmeans3d.png"/>
          <p:cNvPicPr>
            <a:picLocks noGrp="1"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28727" y="3974489"/>
            <a:ext cx="5158203" cy="2147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83995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8" y="76200"/>
            <a:ext cx="8884602" cy="517525"/>
          </a:xfrm>
        </p:spPr>
        <p:txBody>
          <a:bodyPr/>
          <a:lstStyle/>
          <a:p>
            <a:r>
              <a:rPr lang="en-US" altLang="ko-KR" dirty="0" smtClean="0"/>
              <a:t>Part III Azure </a:t>
            </a:r>
            <a:r>
              <a:rPr lang="en-US" altLang="ko-KR" dirty="0"/>
              <a:t>ML </a:t>
            </a:r>
            <a:r>
              <a:rPr lang="en-US" altLang="ko-KR" dirty="0" smtClean="0"/>
              <a:t>Hands-On: Grouping wholesale customers</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dirty="0" smtClean="0"/>
              <a:t>- </a:t>
            </a:r>
            <a:fld id="{5582284B-5FC9-4F04-A21C-87CF94294A74}" type="slidenum">
              <a:rPr lang="en-US" altLang="ko-KR" smtClean="0"/>
              <a:pPr>
                <a:defRPr/>
              </a:pPr>
              <a:t>34</a:t>
            </a:fld>
            <a:r>
              <a:rPr lang="en-US" altLang="ko-KR" dirty="0" smtClean="0"/>
              <a:t> -</a:t>
            </a:r>
            <a:endParaRPr lang="en-US" altLang="ko-KR" dirty="0"/>
          </a:p>
        </p:txBody>
      </p:sp>
      <p:sp>
        <p:nvSpPr>
          <p:cNvPr id="4" name="TextBox 3"/>
          <p:cNvSpPr txBox="1"/>
          <p:nvPr/>
        </p:nvSpPr>
        <p:spPr>
          <a:xfrm>
            <a:off x="360000" y="720000"/>
            <a:ext cx="5446911" cy="4770537"/>
          </a:xfrm>
          <a:prstGeom prst="rect">
            <a:avLst/>
          </a:prstGeom>
          <a:noFill/>
        </p:spPr>
        <p:txBody>
          <a:bodyPr wrap="square" rtlCol="0">
            <a:spAutoFit/>
          </a:bodyPr>
          <a:lstStyle/>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Datasets</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Wholesale customers dataset from the UCI Machine Learning Repository </a:t>
            </a:r>
            <a:r>
              <a:rPr lang="en-US" altLang="ko-KR" sz="1600" b="0" dirty="0">
                <a:latin typeface="휴먼옛체" panose="02030504000101010101" pitchFamily="18" charset="-127"/>
                <a:ea typeface="휴먼옛체" panose="02030504000101010101" pitchFamily="18" charset="-127"/>
              </a:rPr>
              <a:t>located at </a:t>
            </a:r>
            <a:r>
              <a:rPr lang="en-US" altLang="ko-KR" sz="1600" b="0" dirty="0">
                <a:latin typeface="휴먼옛체" panose="02030504000101010101" pitchFamily="18" charset="-127"/>
                <a:ea typeface="휴먼옛체" panose="02030504000101010101" pitchFamily="18" charset="-127"/>
                <a:hlinkClick r:id="rId2"/>
              </a:rPr>
              <a:t>http://</a:t>
            </a:r>
            <a:r>
              <a:rPr lang="en-US" altLang="ko-KR" sz="1600" b="0" dirty="0" smtClean="0">
                <a:latin typeface="휴먼옛체" panose="02030504000101010101" pitchFamily="18" charset="-127"/>
                <a:ea typeface="휴먼옛체" panose="02030504000101010101" pitchFamily="18" charset="-127"/>
                <a:hlinkClick r:id="rId2"/>
              </a:rPr>
              <a:t>mlr.cs.umass.edu/ml/datasets/Wholesale+customers</a:t>
            </a:r>
            <a:r>
              <a:rPr lang="en-US" altLang="ko-KR" sz="1600" b="0" dirty="0" smtClean="0">
                <a:latin typeface="휴먼옛체" panose="02030504000101010101" pitchFamily="18" charset="-127"/>
                <a:ea typeface="휴먼옛체" panose="02030504000101010101" pitchFamily="18" charset="-127"/>
              </a:rPr>
              <a:t> </a:t>
            </a:r>
          </a:p>
          <a:p>
            <a:pPr marL="800100" lvl="1" indent="-342900">
              <a:buFont typeface="Wingdings" panose="05000000000000000000" pitchFamily="2" charset="2"/>
              <a:buChar char="§"/>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It includes the annual spending on the following product categories</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Channel: Retail channel types such as hotel/restaurant/café.</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Region: Customer region code.</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Fresh: Annual spending on fresh products.</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Milk: Annual spending on milk products.</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Grocery: Annual spending on grocery products.</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Frozen: Annual spending on frozen products.</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Detergents-Paper: Annual spending on detergents and paper products</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Delicatessen: Annual spending on delicatessen products.</a:t>
            </a:r>
          </a:p>
        </p:txBody>
      </p:sp>
      <p:pic>
        <p:nvPicPr>
          <p:cNvPr id="6" name="Picture 5"/>
          <p:cNvPicPr>
            <a:picLocks noChangeAspect="1"/>
          </p:cNvPicPr>
          <p:nvPr/>
        </p:nvPicPr>
        <p:blipFill>
          <a:blip r:embed="rId3"/>
          <a:stretch>
            <a:fillRect/>
          </a:stretch>
        </p:blipFill>
        <p:spPr>
          <a:xfrm>
            <a:off x="5652051" y="1806053"/>
            <a:ext cx="4146685" cy="3557045"/>
          </a:xfrm>
          <a:prstGeom prst="rect">
            <a:avLst/>
          </a:prstGeom>
        </p:spPr>
      </p:pic>
    </p:spTree>
    <p:extLst>
      <p:ext uri="{BB962C8B-B14F-4D97-AF65-F5344CB8AC3E}">
        <p14:creationId xmlns:p14="http://schemas.microsoft.com/office/powerpoint/2010/main" val="123572795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8" y="76200"/>
            <a:ext cx="8960802" cy="517525"/>
          </a:xfrm>
        </p:spPr>
        <p:txBody>
          <a:bodyPr/>
          <a:lstStyle/>
          <a:p>
            <a:r>
              <a:rPr lang="en-US" altLang="ko-KR" dirty="0" smtClean="0"/>
              <a:t>Part III Azure </a:t>
            </a:r>
            <a:r>
              <a:rPr lang="en-US" altLang="ko-KR" dirty="0"/>
              <a:t>ML </a:t>
            </a:r>
            <a:r>
              <a:rPr lang="en-US" altLang="ko-KR" dirty="0" smtClean="0"/>
              <a:t>Hands-On: Grouping wholesale customers</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dirty="0" smtClean="0"/>
              <a:t>- </a:t>
            </a:r>
            <a:fld id="{5582284B-5FC9-4F04-A21C-87CF94294A74}" type="slidenum">
              <a:rPr lang="en-US" altLang="ko-KR" smtClean="0"/>
              <a:pPr>
                <a:defRPr/>
              </a:pPr>
              <a:t>35</a:t>
            </a:fld>
            <a:r>
              <a:rPr lang="en-US" altLang="ko-KR" dirty="0" smtClean="0"/>
              <a:t> -</a:t>
            </a:r>
            <a:endParaRPr lang="en-US" altLang="ko-KR" dirty="0"/>
          </a:p>
        </p:txBody>
      </p:sp>
      <p:pic>
        <p:nvPicPr>
          <p:cNvPr id="6" name="Picture 5"/>
          <p:cNvPicPr>
            <a:picLocks noChangeAspect="1"/>
          </p:cNvPicPr>
          <p:nvPr/>
        </p:nvPicPr>
        <p:blipFill>
          <a:blip r:embed="rId2"/>
          <a:stretch>
            <a:fillRect/>
          </a:stretch>
        </p:blipFill>
        <p:spPr>
          <a:xfrm>
            <a:off x="424329" y="1223312"/>
            <a:ext cx="3574200" cy="2984040"/>
          </a:xfrm>
          <a:prstGeom prst="rect">
            <a:avLst/>
          </a:prstGeom>
        </p:spPr>
      </p:pic>
      <p:pic>
        <p:nvPicPr>
          <p:cNvPr id="5" name="Picture 4"/>
          <p:cNvPicPr>
            <a:picLocks noChangeAspect="1"/>
          </p:cNvPicPr>
          <p:nvPr/>
        </p:nvPicPr>
        <p:blipFill>
          <a:blip r:embed="rId3"/>
          <a:stretch>
            <a:fillRect/>
          </a:stretch>
        </p:blipFill>
        <p:spPr>
          <a:xfrm>
            <a:off x="4033920" y="1082452"/>
            <a:ext cx="2641800" cy="2099520"/>
          </a:xfrm>
          <a:prstGeom prst="rect">
            <a:avLst/>
          </a:prstGeom>
        </p:spPr>
      </p:pic>
      <p:pic>
        <p:nvPicPr>
          <p:cNvPr id="8" name="Picture 7"/>
          <p:cNvPicPr>
            <a:picLocks noChangeAspect="1"/>
          </p:cNvPicPr>
          <p:nvPr/>
        </p:nvPicPr>
        <p:blipFill>
          <a:blip r:embed="rId4"/>
          <a:stretch>
            <a:fillRect/>
          </a:stretch>
        </p:blipFill>
        <p:spPr>
          <a:xfrm>
            <a:off x="6449365" y="866103"/>
            <a:ext cx="3069150" cy="2595240"/>
          </a:xfrm>
          <a:prstGeom prst="rect">
            <a:avLst/>
          </a:prstGeom>
        </p:spPr>
      </p:pic>
      <p:pic>
        <p:nvPicPr>
          <p:cNvPr id="9" name="Picture 8"/>
          <p:cNvPicPr>
            <a:picLocks noChangeAspect="1"/>
          </p:cNvPicPr>
          <p:nvPr/>
        </p:nvPicPr>
        <p:blipFill>
          <a:blip r:embed="rId5"/>
          <a:stretch>
            <a:fillRect/>
          </a:stretch>
        </p:blipFill>
        <p:spPr>
          <a:xfrm>
            <a:off x="388938" y="3873266"/>
            <a:ext cx="3574200" cy="2702160"/>
          </a:xfrm>
          <a:prstGeom prst="rect">
            <a:avLst/>
          </a:prstGeom>
        </p:spPr>
      </p:pic>
      <p:pic>
        <p:nvPicPr>
          <p:cNvPr id="10" name="Picture 9"/>
          <p:cNvPicPr>
            <a:picLocks noChangeAspect="1"/>
          </p:cNvPicPr>
          <p:nvPr/>
        </p:nvPicPr>
        <p:blipFill>
          <a:blip r:embed="rId6"/>
          <a:stretch>
            <a:fillRect/>
          </a:stretch>
        </p:blipFill>
        <p:spPr>
          <a:xfrm>
            <a:off x="3998529" y="3104185"/>
            <a:ext cx="5462303" cy="3471241"/>
          </a:xfrm>
          <a:prstGeom prst="rect">
            <a:avLst/>
          </a:prstGeom>
        </p:spPr>
      </p:pic>
      <p:sp>
        <p:nvSpPr>
          <p:cNvPr id="11" name="TextBox 10"/>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1: Get the data from URL and explore the data.</a:t>
            </a:r>
          </a:p>
        </p:txBody>
      </p:sp>
    </p:spTree>
    <p:extLst>
      <p:ext uri="{BB962C8B-B14F-4D97-AF65-F5344CB8AC3E}">
        <p14:creationId xmlns:p14="http://schemas.microsoft.com/office/powerpoint/2010/main" val="405961258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8" y="76200"/>
            <a:ext cx="8846502" cy="517525"/>
          </a:xfrm>
        </p:spPr>
        <p:txBody>
          <a:bodyPr/>
          <a:lstStyle/>
          <a:p>
            <a:r>
              <a:rPr lang="en-US" altLang="ko-KR" dirty="0" smtClean="0"/>
              <a:t>Part III Azure </a:t>
            </a:r>
            <a:r>
              <a:rPr lang="en-US" altLang="ko-KR" dirty="0"/>
              <a:t>ML </a:t>
            </a:r>
            <a:r>
              <a:rPr lang="en-US" altLang="ko-KR" dirty="0" smtClean="0"/>
              <a:t>Hands-On: Grouping wholesale customers</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dirty="0" smtClean="0"/>
              <a:t>- </a:t>
            </a:r>
            <a:fld id="{5582284B-5FC9-4F04-A21C-87CF94294A74}" type="slidenum">
              <a:rPr lang="en-US" altLang="ko-KR" smtClean="0"/>
              <a:pPr>
                <a:defRPr/>
              </a:pPr>
              <a:t>36</a:t>
            </a:fld>
            <a:r>
              <a:rPr lang="en-US" altLang="ko-KR" dirty="0" smtClean="0"/>
              <a:t> -</a:t>
            </a:r>
            <a:endParaRPr lang="en-US" altLang="ko-KR" dirty="0"/>
          </a:p>
        </p:txBody>
      </p:sp>
      <p:pic>
        <p:nvPicPr>
          <p:cNvPr id="5" name="Picture 4"/>
          <p:cNvPicPr>
            <a:picLocks noChangeAspect="1"/>
          </p:cNvPicPr>
          <p:nvPr/>
        </p:nvPicPr>
        <p:blipFill>
          <a:blip r:embed="rId2"/>
          <a:stretch>
            <a:fillRect/>
          </a:stretch>
        </p:blipFill>
        <p:spPr>
          <a:xfrm>
            <a:off x="3522663" y="1201997"/>
            <a:ext cx="4040401" cy="4908600"/>
          </a:xfrm>
          <a:prstGeom prst="rect">
            <a:avLst/>
          </a:prstGeom>
        </p:spPr>
      </p:pic>
      <p:sp>
        <p:nvSpPr>
          <p:cNvPr id="7" name="TextBox 6"/>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2: Choose the K-Means Clustering Model and Train the Clustering Model.</a:t>
            </a:r>
          </a:p>
        </p:txBody>
      </p:sp>
      <p:pic>
        <p:nvPicPr>
          <p:cNvPr id="8" name="Picture 7"/>
          <p:cNvPicPr>
            <a:picLocks noChangeAspect="1"/>
          </p:cNvPicPr>
          <p:nvPr/>
        </p:nvPicPr>
        <p:blipFill>
          <a:blip r:embed="rId3"/>
          <a:stretch>
            <a:fillRect/>
          </a:stretch>
        </p:blipFill>
        <p:spPr>
          <a:xfrm>
            <a:off x="142713" y="1184829"/>
            <a:ext cx="3379950" cy="4646160"/>
          </a:xfrm>
          <a:prstGeom prst="rect">
            <a:avLst/>
          </a:prstGeom>
        </p:spPr>
      </p:pic>
    </p:spTree>
    <p:extLst>
      <p:ext uri="{BB962C8B-B14F-4D97-AF65-F5344CB8AC3E}">
        <p14:creationId xmlns:p14="http://schemas.microsoft.com/office/powerpoint/2010/main" val="32192036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96558" y="76200"/>
            <a:ext cx="8869362" cy="517525"/>
          </a:xfrm>
        </p:spPr>
        <p:txBody>
          <a:bodyPr/>
          <a:lstStyle/>
          <a:p>
            <a:r>
              <a:rPr lang="en-US" altLang="ko-KR" dirty="0" smtClean="0"/>
              <a:t>Part III Azure </a:t>
            </a:r>
            <a:r>
              <a:rPr lang="en-US" altLang="ko-KR" dirty="0"/>
              <a:t>ML </a:t>
            </a:r>
            <a:r>
              <a:rPr lang="en-US" altLang="ko-KR" dirty="0" smtClean="0"/>
              <a:t>Hands-On: Grouping wholesale customers</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dirty="0" smtClean="0"/>
              <a:t>- </a:t>
            </a:r>
            <a:fld id="{5582284B-5FC9-4F04-A21C-87CF94294A74}" type="slidenum">
              <a:rPr lang="en-US" altLang="ko-KR" smtClean="0"/>
              <a:pPr>
                <a:defRPr/>
              </a:pPr>
              <a:t>37</a:t>
            </a:fld>
            <a:r>
              <a:rPr lang="en-US" altLang="ko-KR" dirty="0" smtClean="0"/>
              <a:t> -</a:t>
            </a:r>
            <a:endParaRPr lang="en-US" altLang="ko-KR" dirty="0"/>
          </a:p>
        </p:txBody>
      </p:sp>
      <p:pic>
        <p:nvPicPr>
          <p:cNvPr id="7" name="Picture 6"/>
          <p:cNvPicPr>
            <a:picLocks noChangeAspect="1"/>
          </p:cNvPicPr>
          <p:nvPr/>
        </p:nvPicPr>
        <p:blipFill>
          <a:blip r:embed="rId2"/>
          <a:stretch>
            <a:fillRect/>
          </a:stretch>
        </p:blipFill>
        <p:spPr>
          <a:xfrm>
            <a:off x="172122" y="1473459"/>
            <a:ext cx="3418800" cy="2604960"/>
          </a:xfrm>
          <a:prstGeom prst="rect">
            <a:avLst/>
          </a:prstGeom>
        </p:spPr>
      </p:pic>
      <p:pic>
        <p:nvPicPr>
          <p:cNvPr id="8" name="Picture 7"/>
          <p:cNvPicPr>
            <a:picLocks noChangeAspect="1"/>
          </p:cNvPicPr>
          <p:nvPr/>
        </p:nvPicPr>
        <p:blipFill>
          <a:blip r:embed="rId3"/>
          <a:stretch>
            <a:fillRect/>
          </a:stretch>
        </p:blipFill>
        <p:spPr>
          <a:xfrm>
            <a:off x="3564984" y="1473459"/>
            <a:ext cx="2641800" cy="2974320"/>
          </a:xfrm>
          <a:prstGeom prst="rect">
            <a:avLst/>
          </a:prstGeom>
        </p:spPr>
      </p:pic>
      <p:pic>
        <p:nvPicPr>
          <p:cNvPr id="9" name="Picture 8"/>
          <p:cNvPicPr>
            <a:picLocks noChangeAspect="1"/>
          </p:cNvPicPr>
          <p:nvPr/>
        </p:nvPicPr>
        <p:blipFill>
          <a:blip r:embed="rId4"/>
          <a:stretch>
            <a:fillRect/>
          </a:stretch>
        </p:blipFill>
        <p:spPr>
          <a:xfrm>
            <a:off x="6206784" y="1473459"/>
            <a:ext cx="3535350" cy="2575800"/>
          </a:xfrm>
          <a:prstGeom prst="rect">
            <a:avLst/>
          </a:prstGeom>
        </p:spPr>
      </p:pic>
      <p:sp>
        <p:nvSpPr>
          <p:cNvPr id="10" name="TextBox 9"/>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3: Setup the K-Means Clustering properties.</a:t>
            </a:r>
          </a:p>
        </p:txBody>
      </p:sp>
      <p:sp>
        <p:nvSpPr>
          <p:cNvPr id="11" name="TextBox 10"/>
          <p:cNvSpPr txBox="1"/>
          <p:nvPr/>
        </p:nvSpPr>
        <p:spPr>
          <a:xfrm>
            <a:off x="360000" y="4447779"/>
            <a:ext cx="4353743" cy="1815882"/>
          </a:xfrm>
          <a:prstGeom prst="rect">
            <a:avLst/>
          </a:prstGeom>
          <a:noFill/>
        </p:spPr>
        <p:txBody>
          <a:bodyPr wrap="square" rtlCol="0">
            <a:spAutoFit/>
          </a:bodyPr>
          <a:lstStyle/>
          <a:p>
            <a:pPr marL="285750" indent="-285750">
              <a:buFont typeface="Arial" panose="020B0604020202020204" pitchFamily="34" charset="0"/>
              <a:buChar char="•"/>
            </a:pPr>
            <a:r>
              <a:rPr lang="en-US" altLang="ko-KR" sz="1600" b="0" dirty="0" smtClean="0">
                <a:latin typeface="휴먼옛체" panose="02030504000101010101" pitchFamily="18" charset="-127"/>
                <a:ea typeface="휴먼옛체" panose="02030504000101010101" pitchFamily="18" charset="-127"/>
              </a:rPr>
              <a:t>Euclidean: distance between two points is the length of line segment connecting them.</a:t>
            </a:r>
          </a:p>
          <a:p>
            <a:pPr marL="285750" indent="-285750">
              <a:buFont typeface="Arial" panose="020B0604020202020204" pitchFamily="34" charset="0"/>
              <a:buChar char="•"/>
            </a:pPr>
            <a:r>
              <a:rPr lang="en-US" altLang="ko-KR" sz="1600" b="0" dirty="0" smtClean="0">
                <a:latin typeface="휴먼옛체" panose="02030504000101010101" pitchFamily="18" charset="-127"/>
                <a:ea typeface="휴먼옛체" panose="02030504000101010101" pitchFamily="18" charset="-127"/>
              </a:rPr>
              <a:t>Cosine: Measure of similarity between two vectors of an inner space that measure the cosine of the angles between them.</a:t>
            </a:r>
          </a:p>
        </p:txBody>
      </p:sp>
      <p:pic>
        <p:nvPicPr>
          <p:cNvPr id="12" name="Picture 11"/>
          <p:cNvPicPr>
            <a:picLocks noChangeAspect="1"/>
          </p:cNvPicPr>
          <p:nvPr/>
        </p:nvPicPr>
        <p:blipFill>
          <a:blip r:embed="rId5"/>
          <a:stretch>
            <a:fillRect/>
          </a:stretch>
        </p:blipFill>
        <p:spPr>
          <a:xfrm>
            <a:off x="5115743" y="3470203"/>
            <a:ext cx="4703714" cy="2353673"/>
          </a:xfrm>
          <a:prstGeom prst="rect">
            <a:avLst/>
          </a:prstGeom>
        </p:spPr>
      </p:pic>
    </p:spTree>
    <p:extLst>
      <p:ext uri="{BB962C8B-B14F-4D97-AF65-F5344CB8AC3E}">
        <p14:creationId xmlns:p14="http://schemas.microsoft.com/office/powerpoint/2010/main" val="391979280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8" y="76200"/>
            <a:ext cx="8716962" cy="517525"/>
          </a:xfrm>
        </p:spPr>
        <p:txBody>
          <a:bodyPr/>
          <a:lstStyle/>
          <a:p>
            <a:r>
              <a:rPr lang="en-US" altLang="ko-KR" dirty="0" smtClean="0"/>
              <a:t>Part III Azure </a:t>
            </a:r>
            <a:r>
              <a:rPr lang="en-US" altLang="ko-KR" dirty="0"/>
              <a:t>ML </a:t>
            </a:r>
            <a:r>
              <a:rPr lang="en-US" altLang="ko-KR" dirty="0" smtClean="0"/>
              <a:t>Hands-On: Grouping wholesale customers</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dirty="0" smtClean="0"/>
              <a:t>- </a:t>
            </a:r>
            <a:fld id="{5582284B-5FC9-4F04-A21C-87CF94294A74}" type="slidenum">
              <a:rPr lang="en-US" altLang="ko-KR" smtClean="0"/>
              <a:pPr>
                <a:defRPr/>
              </a:pPr>
              <a:t>38</a:t>
            </a:fld>
            <a:r>
              <a:rPr lang="en-US" altLang="ko-KR" dirty="0" smtClean="0"/>
              <a:t> -</a:t>
            </a:r>
            <a:endParaRPr lang="en-US" altLang="ko-KR" dirty="0"/>
          </a:p>
        </p:txBody>
      </p:sp>
      <p:pic>
        <p:nvPicPr>
          <p:cNvPr id="5" name="Picture 4"/>
          <p:cNvPicPr>
            <a:picLocks noChangeAspect="1"/>
          </p:cNvPicPr>
          <p:nvPr/>
        </p:nvPicPr>
        <p:blipFill>
          <a:blip r:embed="rId2"/>
          <a:stretch>
            <a:fillRect/>
          </a:stretch>
        </p:blipFill>
        <p:spPr>
          <a:xfrm>
            <a:off x="388938" y="1324534"/>
            <a:ext cx="4895101" cy="3499200"/>
          </a:xfrm>
          <a:prstGeom prst="rect">
            <a:avLst/>
          </a:prstGeom>
        </p:spPr>
      </p:pic>
      <p:pic>
        <p:nvPicPr>
          <p:cNvPr id="6" name="Picture 5"/>
          <p:cNvPicPr>
            <a:picLocks noChangeAspect="1"/>
          </p:cNvPicPr>
          <p:nvPr/>
        </p:nvPicPr>
        <p:blipFill>
          <a:blip r:embed="rId3"/>
          <a:stretch>
            <a:fillRect/>
          </a:stretch>
        </p:blipFill>
        <p:spPr>
          <a:xfrm>
            <a:off x="5284039" y="1617333"/>
            <a:ext cx="3574200" cy="2410560"/>
          </a:xfrm>
          <a:prstGeom prst="rect">
            <a:avLst/>
          </a:prstGeom>
        </p:spPr>
      </p:pic>
      <p:pic>
        <p:nvPicPr>
          <p:cNvPr id="10" name="Picture 9"/>
          <p:cNvPicPr>
            <a:picLocks noChangeAspect="1"/>
          </p:cNvPicPr>
          <p:nvPr/>
        </p:nvPicPr>
        <p:blipFill>
          <a:blip r:embed="rId4"/>
          <a:stretch>
            <a:fillRect/>
          </a:stretch>
        </p:blipFill>
        <p:spPr>
          <a:xfrm>
            <a:off x="5086487" y="4055134"/>
            <a:ext cx="4656391" cy="2072512"/>
          </a:xfrm>
          <a:prstGeom prst="rect">
            <a:avLst/>
          </a:prstGeom>
        </p:spPr>
      </p:pic>
      <p:sp>
        <p:nvSpPr>
          <p:cNvPr id="8" name="TextBox 7"/>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4: Visualize the Training Results.</a:t>
            </a:r>
          </a:p>
        </p:txBody>
      </p:sp>
    </p:spTree>
    <p:extLst>
      <p:ext uri="{BB962C8B-B14F-4D97-AF65-F5344CB8AC3E}">
        <p14:creationId xmlns:p14="http://schemas.microsoft.com/office/powerpoint/2010/main" val="1732195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hat is machine learning? Basic workflow to operationalize predictive analytics on Azure Machine Learn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0475" y="3154599"/>
            <a:ext cx="7419975" cy="290512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p:cNvSpPr>
            <a:spLocks noGrp="1"/>
          </p:cNvSpPr>
          <p:nvPr>
            <p:ph type="title"/>
          </p:nvPr>
        </p:nvSpPr>
        <p:spPr>
          <a:xfrm>
            <a:off x="388937" y="76200"/>
            <a:ext cx="9293283" cy="517525"/>
          </a:xfrm>
        </p:spPr>
        <p:txBody>
          <a:bodyPr/>
          <a:lstStyle/>
          <a:p>
            <a:r>
              <a:rPr lang="en-US" altLang="ko-KR" dirty="0" smtClean="0"/>
              <a:t>Part I What is Azure ML(Machine Learning)?</a:t>
            </a:r>
            <a:endParaRPr lang="ko-KR" altLang="en-US" dirty="0"/>
          </a:p>
        </p:txBody>
      </p:sp>
      <p:sp>
        <p:nvSpPr>
          <p:cNvPr id="4" name="Slide Number Placeholder 3"/>
          <p:cNvSpPr>
            <a:spLocks noGrp="1"/>
          </p:cNvSpPr>
          <p:nvPr>
            <p:ph type="sldNum" sz="quarter" idx="10"/>
          </p:nvPr>
        </p:nvSpPr>
        <p:spPr/>
        <p:txBody>
          <a:bodyPr/>
          <a:lstStyle/>
          <a:p>
            <a:pPr>
              <a:defRPr/>
            </a:pPr>
            <a:r>
              <a:rPr lang="en-US" altLang="ko-KR" dirty="0" smtClean="0"/>
              <a:t>- </a:t>
            </a:r>
            <a:fld id="{CA2352BB-55DD-448D-A8C3-D207F404F17D}" type="slidenum">
              <a:rPr lang="en-US" altLang="ko-KR" smtClean="0"/>
              <a:pPr>
                <a:defRPr/>
              </a:pPr>
              <a:t>3</a:t>
            </a:fld>
            <a:r>
              <a:rPr lang="en-US" altLang="ko-KR" dirty="0" smtClean="0"/>
              <a:t> -</a:t>
            </a:r>
            <a:endParaRPr lang="en-US" altLang="ko-KR" dirty="0"/>
          </a:p>
        </p:txBody>
      </p:sp>
      <p:sp>
        <p:nvSpPr>
          <p:cNvPr id="8" name="TextBox 7"/>
          <p:cNvSpPr txBox="1"/>
          <p:nvPr/>
        </p:nvSpPr>
        <p:spPr>
          <a:xfrm>
            <a:off x="360000" y="720000"/>
            <a:ext cx="9322220" cy="230832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2. What is Machine Learning on Microsoft Azure?</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Azure Machine Learning is a </a:t>
            </a:r>
            <a:r>
              <a:rPr lang="en-US" altLang="ko-KR" sz="1600" b="0" dirty="0" smtClean="0">
                <a:solidFill>
                  <a:srgbClr val="3366FF"/>
                </a:solidFill>
                <a:latin typeface="휴먼옛체" panose="02030504000101010101" pitchFamily="18" charset="-127"/>
                <a:ea typeface="휴먼옛체" panose="02030504000101010101" pitchFamily="18" charset="-127"/>
              </a:rPr>
              <a:t>cloud-based predictive analytics service </a:t>
            </a:r>
            <a:r>
              <a:rPr lang="en-US" altLang="ko-KR" sz="1600" b="0" dirty="0" smtClean="0">
                <a:latin typeface="휴먼옛체" panose="02030504000101010101" pitchFamily="18" charset="-127"/>
                <a:ea typeface="휴먼옛체" panose="02030504000101010101" pitchFamily="18" charset="-127"/>
              </a:rPr>
              <a:t>that makes it possible to quickly build and deploy predictive models as analytic solutions.</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Azure Machine Learning not only </a:t>
            </a:r>
            <a:r>
              <a:rPr lang="en-US" altLang="ko-KR" sz="1600" b="0" dirty="0" smtClean="0">
                <a:solidFill>
                  <a:srgbClr val="3366FF"/>
                </a:solidFill>
                <a:latin typeface="휴먼옛체" panose="02030504000101010101" pitchFamily="18" charset="-127"/>
                <a:ea typeface="휴먼옛체" panose="02030504000101010101" pitchFamily="18" charset="-127"/>
              </a:rPr>
              <a:t>provides tools to model predictive analytics</a:t>
            </a:r>
            <a:r>
              <a:rPr lang="en-US" altLang="ko-KR" sz="1600" b="0" dirty="0" smtClean="0">
                <a:latin typeface="휴먼옛체" panose="02030504000101010101" pitchFamily="18" charset="-127"/>
                <a:ea typeface="휴먼옛체" panose="02030504000101010101" pitchFamily="18" charset="-127"/>
              </a:rPr>
              <a:t>, but also provides a </a:t>
            </a:r>
            <a:r>
              <a:rPr lang="en-US" altLang="ko-KR" sz="1600" b="0" dirty="0" smtClean="0">
                <a:solidFill>
                  <a:srgbClr val="3366FF"/>
                </a:solidFill>
                <a:latin typeface="휴먼옛체" panose="02030504000101010101" pitchFamily="18" charset="-127"/>
                <a:ea typeface="휴먼옛체" panose="02030504000101010101" pitchFamily="18" charset="-127"/>
              </a:rPr>
              <a:t>fully-managed service you can use to deploy your predictive models</a:t>
            </a:r>
            <a:r>
              <a:rPr lang="en-US" altLang="ko-KR" sz="1600" b="0" dirty="0" smtClean="0">
                <a:latin typeface="휴먼옛체" panose="02030504000101010101" pitchFamily="18" charset="-127"/>
                <a:ea typeface="휴먼옛체" panose="02030504000101010101" pitchFamily="18" charset="-127"/>
              </a:rPr>
              <a:t> as ready-to-consume web services.</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Azure Machine Learning provides tools for creating complete predictive analytics solutions in the cloud: Quickly create, test, operationalize, and manage predictive models.</a:t>
            </a:r>
          </a:p>
        </p:txBody>
      </p:sp>
    </p:spTree>
    <p:extLst>
      <p:ext uri="{BB962C8B-B14F-4D97-AF65-F5344CB8AC3E}">
        <p14:creationId xmlns:p14="http://schemas.microsoft.com/office/powerpoint/2010/main" val="389140308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8" y="76200"/>
            <a:ext cx="8747442" cy="517525"/>
          </a:xfrm>
        </p:spPr>
        <p:txBody>
          <a:bodyPr/>
          <a:lstStyle/>
          <a:p>
            <a:r>
              <a:rPr lang="en-US" altLang="ko-KR" dirty="0" smtClean="0"/>
              <a:t>Part III Azure </a:t>
            </a:r>
            <a:r>
              <a:rPr lang="en-US" altLang="ko-KR" dirty="0"/>
              <a:t>ML </a:t>
            </a:r>
            <a:r>
              <a:rPr lang="en-US" altLang="ko-KR" dirty="0" smtClean="0"/>
              <a:t>Hands-On: Grouping wholesale customers</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dirty="0" smtClean="0"/>
              <a:t>- </a:t>
            </a:r>
            <a:fld id="{5582284B-5FC9-4F04-A21C-87CF94294A74}" type="slidenum">
              <a:rPr lang="en-US" altLang="ko-KR" smtClean="0"/>
              <a:pPr>
                <a:defRPr/>
              </a:pPr>
              <a:t>39</a:t>
            </a:fld>
            <a:r>
              <a:rPr lang="en-US" altLang="ko-KR" dirty="0" smtClean="0"/>
              <a:t> -</a:t>
            </a:r>
            <a:endParaRPr lang="en-US" altLang="ko-KR" dirty="0"/>
          </a:p>
        </p:txBody>
      </p:sp>
      <p:pic>
        <p:nvPicPr>
          <p:cNvPr id="7" name="Picture 6"/>
          <p:cNvPicPr>
            <a:picLocks noChangeAspect="1"/>
          </p:cNvPicPr>
          <p:nvPr/>
        </p:nvPicPr>
        <p:blipFill>
          <a:blip r:embed="rId2"/>
          <a:stretch>
            <a:fillRect/>
          </a:stretch>
        </p:blipFill>
        <p:spPr>
          <a:xfrm>
            <a:off x="115535" y="1161385"/>
            <a:ext cx="3535350" cy="2634120"/>
          </a:xfrm>
          <a:prstGeom prst="rect">
            <a:avLst/>
          </a:prstGeom>
        </p:spPr>
      </p:pic>
      <p:pic>
        <p:nvPicPr>
          <p:cNvPr id="8" name="Picture 7"/>
          <p:cNvPicPr>
            <a:picLocks noChangeAspect="1"/>
          </p:cNvPicPr>
          <p:nvPr/>
        </p:nvPicPr>
        <p:blipFill>
          <a:blip r:embed="rId3"/>
          <a:stretch>
            <a:fillRect/>
          </a:stretch>
        </p:blipFill>
        <p:spPr>
          <a:xfrm>
            <a:off x="3518317" y="1261855"/>
            <a:ext cx="2991450" cy="2779920"/>
          </a:xfrm>
          <a:prstGeom prst="rect">
            <a:avLst/>
          </a:prstGeom>
        </p:spPr>
      </p:pic>
      <p:pic>
        <p:nvPicPr>
          <p:cNvPr id="9" name="Picture 8"/>
          <p:cNvPicPr>
            <a:picLocks noChangeAspect="1"/>
          </p:cNvPicPr>
          <p:nvPr/>
        </p:nvPicPr>
        <p:blipFill>
          <a:blip r:embed="rId4"/>
          <a:stretch>
            <a:fillRect/>
          </a:stretch>
        </p:blipFill>
        <p:spPr>
          <a:xfrm>
            <a:off x="6186699" y="1444315"/>
            <a:ext cx="3613050" cy="2536920"/>
          </a:xfrm>
          <a:prstGeom prst="rect">
            <a:avLst/>
          </a:prstGeom>
        </p:spPr>
      </p:pic>
      <p:pic>
        <p:nvPicPr>
          <p:cNvPr id="11" name="Picture 10"/>
          <p:cNvPicPr>
            <a:picLocks noChangeAspect="1"/>
          </p:cNvPicPr>
          <p:nvPr/>
        </p:nvPicPr>
        <p:blipFill>
          <a:blip r:embed="rId5"/>
          <a:stretch>
            <a:fillRect/>
          </a:stretch>
        </p:blipFill>
        <p:spPr>
          <a:xfrm>
            <a:off x="5932238" y="4477540"/>
            <a:ext cx="3768451" cy="1662120"/>
          </a:xfrm>
          <a:prstGeom prst="rect">
            <a:avLst/>
          </a:prstGeom>
        </p:spPr>
      </p:pic>
      <p:sp>
        <p:nvSpPr>
          <p:cNvPr id="10" name="TextBox 9"/>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5: Split the data and set up for testing.</a:t>
            </a:r>
          </a:p>
        </p:txBody>
      </p:sp>
    </p:spTree>
    <p:extLst>
      <p:ext uri="{BB962C8B-B14F-4D97-AF65-F5344CB8AC3E}">
        <p14:creationId xmlns:p14="http://schemas.microsoft.com/office/powerpoint/2010/main" val="151490441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8" y="76200"/>
            <a:ext cx="9204642" cy="517525"/>
          </a:xfrm>
        </p:spPr>
        <p:txBody>
          <a:bodyPr/>
          <a:lstStyle/>
          <a:p>
            <a:r>
              <a:rPr lang="en-US" altLang="ko-KR" dirty="0" smtClean="0"/>
              <a:t>Part III Azure </a:t>
            </a:r>
            <a:r>
              <a:rPr lang="en-US" altLang="ko-KR" dirty="0"/>
              <a:t>ML </a:t>
            </a:r>
            <a:r>
              <a:rPr lang="en-US" altLang="ko-KR" dirty="0" smtClean="0"/>
              <a:t>Hands-On: Grouping wholesale customers</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dirty="0" smtClean="0"/>
              <a:t>- </a:t>
            </a:r>
            <a:fld id="{5582284B-5FC9-4F04-A21C-87CF94294A74}" type="slidenum">
              <a:rPr lang="en-US" altLang="ko-KR" smtClean="0"/>
              <a:pPr>
                <a:defRPr/>
              </a:pPr>
              <a:t>40</a:t>
            </a:fld>
            <a:r>
              <a:rPr lang="en-US" altLang="ko-KR" dirty="0" smtClean="0"/>
              <a:t> -</a:t>
            </a:r>
            <a:endParaRPr lang="en-US" altLang="ko-KR" dirty="0"/>
          </a:p>
        </p:txBody>
      </p:sp>
      <p:pic>
        <p:nvPicPr>
          <p:cNvPr id="7" name="Picture 6"/>
          <p:cNvPicPr>
            <a:picLocks noChangeAspect="1"/>
          </p:cNvPicPr>
          <p:nvPr/>
        </p:nvPicPr>
        <p:blipFill>
          <a:blip r:embed="rId2"/>
          <a:stretch>
            <a:fillRect/>
          </a:stretch>
        </p:blipFill>
        <p:spPr>
          <a:xfrm>
            <a:off x="515027" y="1344003"/>
            <a:ext cx="4623151" cy="3965760"/>
          </a:xfrm>
          <a:prstGeom prst="rect">
            <a:avLst/>
          </a:prstGeom>
        </p:spPr>
      </p:pic>
      <p:pic>
        <p:nvPicPr>
          <p:cNvPr id="8" name="Picture 7"/>
          <p:cNvPicPr>
            <a:picLocks noChangeAspect="1"/>
          </p:cNvPicPr>
          <p:nvPr/>
        </p:nvPicPr>
        <p:blipFill>
          <a:blip r:embed="rId3"/>
          <a:stretch>
            <a:fillRect/>
          </a:stretch>
        </p:blipFill>
        <p:spPr>
          <a:xfrm>
            <a:off x="5138178" y="847163"/>
            <a:ext cx="4395760" cy="3196936"/>
          </a:xfrm>
          <a:prstGeom prst="rect">
            <a:avLst/>
          </a:prstGeom>
        </p:spPr>
      </p:pic>
      <p:pic>
        <p:nvPicPr>
          <p:cNvPr id="9" name="Picture 8"/>
          <p:cNvPicPr>
            <a:picLocks noChangeAspect="1"/>
          </p:cNvPicPr>
          <p:nvPr/>
        </p:nvPicPr>
        <p:blipFill>
          <a:blip r:embed="rId4"/>
          <a:stretch>
            <a:fillRect/>
          </a:stretch>
        </p:blipFill>
        <p:spPr>
          <a:xfrm>
            <a:off x="5595548" y="4044099"/>
            <a:ext cx="3938390" cy="2686902"/>
          </a:xfrm>
          <a:prstGeom prst="rect">
            <a:avLst/>
          </a:prstGeom>
        </p:spPr>
      </p:pic>
      <p:sp>
        <p:nvSpPr>
          <p:cNvPr id="10" name="TextBox 9"/>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6: Publish as a Web Service.</a:t>
            </a:r>
          </a:p>
        </p:txBody>
      </p:sp>
    </p:spTree>
    <p:extLst>
      <p:ext uri="{BB962C8B-B14F-4D97-AF65-F5344CB8AC3E}">
        <p14:creationId xmlns:p14="http://schemas.microsoft.com/office/powerpoint/2010/main" val="54830449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8" y="76200"/>
            <a:ext cx="8534082" cy="517525"/>
          </a:xfrm>
        </p:spPr>
        <p:txBody>
          <a:bodyPr/>
          <a:lstStyle/>
          <a:p>
            <a:r>
              <a:rPr lang="en-US" altLang="ko-KR" dirty="0" smtClean="0"/>
              <a:t>Part III Azure </a:t>
            </a:r>
            <a:r>
              <a:rPr lang="en-US" altLang="ko-KR" dirty="0"/>
              <a:t>ML </a:t>
            </a:r>
            <a:r>
              <a:rPr lang="en-US" altLang="ko-KR" dirty="0" smtClean="0"/>
              <a:t>Hands-On: Grouping wholesale customers</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dirty="0" smtClean="0"/>
              <a:t>- </a:t>
            </a:r>
            <a:fld id="{5582284B-5FC9-4F04-A21C-87CF94294A74}" type="slidenum">
              <a:rPr lang="en-US" altLang="ko-KR" smtClean="0"/>
              <a:pPr>
                <a:defRPr/>
              </a:pPr>
              <a:t>41</a:t>
            </a:fld>
            <a:r>
              <a:rPr lang="en-US" altLang="ko-KR" dirty="0" smtClean="0"/>
              <a:t> -</a:t>
            </a:r>
            <a:endParaRPr lang="en-US" altLang="ko-KR" dirty="0"/>
          </a:p>
        </p:txBody>
      </p:sp>
      <p:pic>
        <p:nvPicPr>
          <p:cNvPr id="5" name="Picture 4"/>
          <p:cNvPicPr>
            <a:picLocks noChangeAspect="1"/>
          </p:cNvPicPr>
          <p:nvPr/>
        </p:nvPicPr>
        <p:blipFill>
          <a:blip r:embed="rId2"/>
          <a:stretch>
            <a:fillRect/>
          </a:stretch>
        </p:blipFill>
        <p:spPr>
          <a:xfrm>
            <a:off x="388938" y="1281439"/>
            <a:ext cx="6858945" cy="4026141"/>
          </a:xfrm>
          <a:prstGeom prst="rect">
            <a:avLst/>
          </a:prstGeom>
        </p:spPr>
      </p:pic>
      <p:sp>
        <p:nvSpPr>
          <p:cNvPr id="6" name="TextBox 5"/>
          <p:cNvSpPr txBox="1"/>
          <p:nvPr/>
        </p:nvSpPr>
        <p:spPr>
          <a:xfrm>
            <a:off x="360000" y="720000"/>
            <a:ext cx="9322220" cy="338554"/>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Step 7: Test the Web Service.</a:t>
            </a:r>
          </a:p>
        </p:txBody>
      </p:sp>
    </p:spTree>
    <p:extLst>
      <p:ext uri="{BB962C8B-B14F-4D97-AF65-F5344CB8AC3E}">
        <p14:creationId xmlns:p14="http://schemas.microsoft.com/office/powerpoint/2010/main" val="409893848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Part III Azure </a:t>
            </a:r>
            <a:r>
              <a:rPr lang="en-US" altLang="ko-KR" dirty="0"/>
              <a:t>ML </a:t>
            </a:r>
            <a:r>
              <a:rPr lang="en-US" altLang="ko-KR" dirty="0" smtClean="0"/>
              <a:t>Hands-On: Recommendation</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dirty="0" smtClean="0"/>
              <a:t>- </a:t>
            </a:r>
            <a:fld id="{5582284B-5FC9-4F04-A21C-87CF94294A74}" type="slidenum">
              <a:rPr lang="en-US" altLang="ko-KR" smtClean="0"/>
              <a:pPr>
                <a:defRPr/>
              </a:pPr>
              <a:t>42</a:t>
            </a:fld>
            <a:r>
              <a:rPr lang="en-US" altLang="ko-KR" dirty="0" smtClean="0"/>
              <a:t> -</a:t>
            </a:r>
            <a:endParaRPr lang="en-US" altLang="ko-KR" dirty="0"/>
          </a:p>
        </p:txBody>
      </p:sp>
      <p:sp>
        <p:nvSpPr>
          <p:cNvPr id="4" name="TextBox 3"/>
          <p:cNvSpPr txBox="1"/>
          <p:nvPr/>
        </p:nvSpPr>
        <p:spPr>
          <a:xfrm>
            <a:off x="360000" y="720000"/>
            <a:ext cx="9322220" cy="4770537"/>
          </a:xfrm>
          <a:prstGeom prst="rect">
            <a:avLst/>
          </a:prstGeom>
          <a:noFill/>
        </p:spPr>
        <p:txBody>
          <a:bodyPr wrap="square" rtlCol="0">
            <a:spAutoFit/>
          </a:bodyPr>
          <a:lstStyle/>
          <a:p>
            <a:pPr marL="342900" indent="-342900">
              <a:buAutoNum type="arabicPeriod"/>
            </a:pPr>
            <a:r>
              <a:rPr lang="en-US" altLang="ko-KR" sz="1600" b="0" dirty="0" smtClean="0">
                <a:solidFill>
                  <a:srgbClr val="3366FF"/>
                </a:solidFill>
                <a:latin typeface="휴먼옛체" panose="02030504000101010101" pitchFamily="18" charset="-127"/>
                <a:ea typeface="휴먼옛체" panose="02030504000101010101" pitchFamily="18" charset="-127"/>
              </a:rPr>
              <a:t>Create a model</a:t>
            </a:r>
            <a:r>
              <a:rPr lang="en-US" altLang="ko-KR" sz="1600" b="0" dirty="0" smtClean="0">
                <a:latin typeface="휴먼옛체" panose="02030504000101010101" pitchFamily="18" charset="-127"/>
                <a:ea typeface="휴먼옛체" panose="02030504000101010101" pitchFamily="18" charset="-127"/>
              </a:rPr>
              <a:t>: A model is a container of your usage data, catalog data, and the recommendation model.</a:t>
            </a:r>
          </a:p>
          <a:p>
            <a:pPr marL="342900" indent="-342900">
              <a:buAutoNum type="arabicPeriod"/>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solidFill>
                  <a:srgbClr val="3366FF"/>
                </a:solidFill>
                <a:latin typeface="휴먼옛체" panose="02030504000101010101" pitchFamily="18" charset="-127"/>
                <a:ea typeface="휴먼옛체" panose="02030504000101010101" pitchFamily="18" charset="-127"/>
              </a:rPr>
              <a:t>Import catalog data</a:t>
            </a:r>
            <a:r>
              <a:rPr lang="en-US" altLang="ko-KR" sz="1600" b="0" dirty="0" smtClean="0">
                <a:latin typeface="휴먼옛체" panose="02030504000101010101" pitchFamily="18" charset="-127"/>
                <a:ea typeface="휴먼옛체" panose="02030504000101010101" pitchFamily="18" charset="-127"/>
              </a:rPr>
              <a:t>: This is an optional step. A catalog contains metadata information on the items, if you do not upload catalog data, the recommendation’s services will learn about your catalog from the usage data.</a:t>
            </a:r>
          </a:p>
          <a:p>
            <a:pPr marL="342900" indent="-342900">
              <a:buAutoNum type="arabicPeriod"/>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solidFill>
                  <a:srgbClr val="3366FF"/>
                </a:solidFill>
                <a:latin typeface="휴먼옛체" panose="02030504000101010101" pitchFamily="18" charset="-127"/>
                <a:ea typeface="휴먼옛체" panose="02030504000101010101" pitchFamily="18" charset="-127"/>
              </a:rPr>
              <a:t>Import usage data</a:t>
            </a:r>
          </a:p>
          <a:p>
            <a:pPr marL="742950" lvl="1" indent="-28575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By uploading a file that contains the usage data.</a:t>
            </a:r>
          </a:p>
          <a:p>
            <a:pPr marL="742950" lvl="1" indent="-28575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By sending data acquisition events. Usually you upload a usage file to be able to create an initial recommendation model (bootstrap). You would use this usage until the system gathers enough data by using the data acquisition format.</a:t>
            </a:r>
          </a:p>
          <a:p>
            <a:pPr marL="742950" lvl="1" indent="-285750">
              <a:buFontTx/>
              <a:buChar char="-"/>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solidFill>
                  <a:srgbClr val="3366FF"/>
                </a:solidFill>
                <a:latin typeface="휴먼옛체" panose="02030504000101010101" pitchFamily="18" charset="-127"/>
                <a:ea typeface="휴먼옛체" panose="02030504000101010101" pitchFamily="18" charset="-127"/>
              </a:rPr>
              <a:t>Building a recommendation model</a:t>
            </a:r>
            <a:r>
              <a:rPr lang="en-US" altLang="ko-KR" sz="1600" b="0" dirty="0" smtClean="0">
                <a:latin typeface="휴먼옛체" panose="02030504000101010101" pitchFamily="18" charset="-127"/>
                <a:ea typeface="휴먼옛체" panose="02030504000101010101" pitchFamily="18" charset="-127"/>
              </a:rPr>
              <a:t>: </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This is an asynchronous operation in which the recommendation system takes all the usage data and creates a recommendation model. This operation can take several minutes or several hours depending on the size of the data and the build configuration parameters. When triggering the build, you will get a build ID. Use it to check when the build process has ended before starting to consume recommendations.</a:t>
            </a:r>
          </a:p>
        </p:txBody>
      </p:sp>
    </p:spTree>
    <p:extLst>
      <p:ext uri="{BB962C8B-B14F-4D97-AF65-F5344CB8AC3E}">
        <p14:creationId xmlns:p14="http://schemas.microsoft.com/office/powerpoint/2010/main" val="122354770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7" y="76200"/>
            <a:ext cx="9122707" cy="517525"/>
          </a:xfrm>
        </p:spPr>
        <p:txBody>
          <a:bodyPr/>
          <a:lstStyle/>
          <a:p>
            <a:r>
              <a:rPr lang="en-US" altLang="ko-KR" dirty="0" smtClean="0"/>
              <a:t>Part III Azure ML: Building the restaurant ratings recommender</a:t>
            </a:r>
            <a:endParaRPr lang="ko-KR" altLang="en-US" dirty="0"/>
          </a:p>
        </p:txBody>
      </p:sp>
      <p:sp>
        <p:nvSpPr>
          <p:cNvPr id="3" name="슬라이드 번호 개체 틀 2"/>
          <p:cNvSpPr>
            <a:spLocks noGrp="1"/>
          </p:cNvSpPr>
          <p:nvPr>
            <p:ph type="sldNum" sz="quarter" idx="10"/>
          </p:nvPr>
        </p:nvSpPr>
        <p:spPr/>
        <p:txBody>
          <a:bodyPr/>
          <a:lstStyle/>
          <a:p>
            <a:pPr>
              <a:defRPr/>
            </a:pPr>
            <a:r>
              <a:rPr lang="en-US" altLang="ko-KR" dirty="0" smtClean="0"/>
              <a:t>- </a:t>
            </a:r>
            <a:fld id="{5582284B-5FC9-4F04-A21C-87CF94294A74}" type="slidenum">
              <a:rPr lang="en-US" altLang="ko-KR" smtClean="0"/>
              <a:pPr>
                <a:defRPr/>
              </a:pPr>
              <a:t>43</a:t>
            </a:fld>
            <a:r>
              <a:rPr lang="en-US" altLang="ko-KR" dirty="0" smtClean="0"/>
              <a:t> -</a:t>
            </a:r>
            <a:endParaRPr lang="en-US" altLang="ko-KR" dirty="0"/>
          </a:p>
        </p:txBody>
      </p:sp>
      <p:sp>
        <p:nvSpPr>
          <p:cNvPr id="4" name="TextBox 3"/>
          <p:cNvSpPr txBox="1"/>
          <p:nvPr/>
        </p:nvSpPr>
        <p:spPr>
          <a:xfrm>
            <a:off x="360000" y="720000"/>
            <a:ext cx="9322220" cy="2062103"/>
          </a:xfrm>
          <a:prstGeom prst="rect">
            <a:avLst/>
          </a:prstGeom>
          <a:noFill/>
        </p:spPr>
        <p:txBody>
          <a:bodyPr wrap="square" rtlCol="0">
            <a:spAutoFit/>
          </a:bodyPr>
          <a:lstStyle/>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Data sets</a:t>
            </a:r>
          </a:p>
          <a:p>
            <a:pPr marL="800100" lvl="1" indent="-342900">
              <a:buAutoNum type="alphaLcPeriod"/>
            </a:pPr>
            <a:r>
              <a:rPr lang="en-US" altLang="ko-KR" sz="1600" b="0" dirty="0" smtClean="0">
                <a:solidFill>
                  <a:srgbClr val="3366FF"/>
                </a:solidFill>
                <a:latin typeface="휴먼옛체" panose="02030504000101010101" pitchFamily="18" charset="-127"/>
                <a:ea typeface="휴먼옛체" panose="02030504000101010101" pitchFamily="18" charset="-127"/>
              </a:rPr>
              <a:t>Restaurant features</a:t>
            </a:r>
            <a:r>
              <a:rPr lang="en-US" altLang="ko-KR" sz="1600" b="0" dirty="0" smtClean="0">
                <a:latin typeface="휴먼옛체" panose="02030504000101010101" pitchFamily="18" charset="-127"/>
                <a:ea typeface="휴먼옛체" panose="02030504000101010101" pitchFamily="18" charset="-127"/>
              </a:rPr>
              <a:t>: This includes information about each restaurant, such as </a:t>
            </a:r>
            <a:r>
              <a:rPr lang="en-US" altLang="ko-KR" sz="1600" b="0" dirty="0" err="1" smtClean="0">
                <a:latin typeface="휴먼옛체" panose="02030504000101010101" pitchFamily="18" charset="-127"/>
                <a:ea typeface="휴먼옛체" panose="02030504000101010101" pitchFamily="18" charset="-127"/>
              </a:rPr>
              <a:t>placeID</a:t>
            </a:r>
            <a:r>
              <a:rPr lang="en-US" altLang="ko-KR" sz="1600" b="0" dirty="0" smtClean="0">
                <a:latin typeface="휴먼옛체" panose="02030504000101010101" pitchFamily="18" charset="-127"/>
                <a:ea typeface="휴먼옛체" panose="02030504000101010101" pitchFamily="18" charset="-127"/>
              </a:rPr>
              <a:t>, location, name, address, state, whether alcohol is served, smoking policy, dress code, accessibility, and price.</a:t>
            </a:r>
          </a:p>
          <a:p>
            <a:pPr marL="800100" lvl="1" indent="-342900">
              <a:buAutoNum type="alphaLcPeriod"/>
            </a:pPr>
            <a:r>
              <a:rPr lang="en-US" altLang="ko-KR" sz="1600" b="0" dirty="0" smtClean="0">
                <a:solidFill>
                  <a:srgbClr val="3366FF"/>
                </a:solidFill>
                <a:latin typeface="휴먼옛체" panose="02030504000101010101" pitchFamily="18" charset="-127"/>
                <a:ea typeface="휴먼옛체" panose="02030504000101010101" pitchFamily="18" charset="-127"/>
              </a:rPr>
              <a:t>Restaurant customers</a:t>
            </a:r>
            <a:r>
              <a:rPr lang="en-US" altLang="ko-KR" sz="1600" b="0" dirty="0" smtClean="0">
                <a:latin typeface="휴먼옛체" panose="02030504000101010101" pitchFamily="18" charset="-127"/>
                <a:ea typeface="휴먼옛체" panose="02030504000101010101" pitchFamily="18" charset="-127"/>
              </a:rPr>
              <a:t>: This includes a wide variety of personal attributes include </a:t>
            </a:r>
            <a:r>
              <a:rPr lang="en-US" altLang="ko-KR" sz="1600" b="0" dirty="0" err="1" smtClean="0">
                <a:latin typeface="휴먼옛체" panose="02030504000101010101" pitchFamily="18" charset="-127"/>
                <a:ea typeface="휴먼옛체" panose="02030504000101010101" pitchFamily="18" charset="-127"/>
              </a:rPr>
              <a:t>userID</a:t>
            </a:r>
            <a:r>
              <a:rPr lang="en-US" altLang="ko-KR" sz="1600" b="0" dirty="0" smtClean="0">
                <a:latin typeface="휴먼옛체" panose="02030504000101010101" pitchFamily="18" charset="-127"/>
                <a:ea typeface="휴먼옛체" panose="02030504000101010101" pitchFamily="18" charset="-127"/>
              </a:rPr>
              <a:t>, smoker, drink level, dress preference, marital status, birth year, interests, personality traits, religion, favorite color, weight, and budget.</a:t>
            </a:r>
          </a:p>
          <a:p>
            <a:pPr marL="800100" lvl="1" indent="-342900">
              <a:buAutoNum type="alphaLcPeriod"/>
            </a:pPr>
            <a:r>
              <a:rPr lang="en-US" altLang="ko-KR" sz="1600" b="0" dirty="0" smtClean="0">
                <a:solidFill>
                  <a:srgbClr val="3366FF"/>
                </a:solidFill>
                <a:latin typeface="휴먼옛체" panose="02030504000101010101" pitchFamily="18" charset="-127"/>
                <a:ea typeface="휴먼옛체" panose="02030504000101010101" pitchFamily="18" charset="-127"/>
              </a:rPr>
              <a:t>Restaurant ratings</a:t>
            </a:r>
            <a:r>
              <a:rPr lang="en-US" altLang="ko-KR" sz="1600" b="0" dirty="0" smtClean="0">
                <a:latin typeface="휴먼옛체" panose="02030504000101010101" pitchFamily="18" charset="-127"/>
                <a:ea typeface="휴먼옛체" panose="02030504000101010101" pitchFamily="18" charset="-127"/>
              </a:rPr>
              <a:t>: This includes key fields like </a:t>
            </a:r>
            <a:r>
              <a:rPr lang="en-US" altLang="ko-KR" sz="1600" b="0" dirty="0" err="1" smtClean="0">
                <a:latin typeface="휴먼옛체" panose="02030504000101010101" pitchFamily="18" charset="-127"/>
                <a:ea typeface="휴먼옛체" panose="02030504000101010101" pitchFamily="18" charset="-127"/>
              </a:rPr>
              <a:t>userID</a:t>
            </a:r>
            <a:r>
              <a:rPr lang="en-US" altLang="ko-KR" sz="1600" b="0" dirty="0" smtClean="0">
                <a:latin typeface="휴먼옛체" panose="02030504000101010101" pitchFamily="18" charset="-127"/>
                <a:ea typeface="휴먼옛체" panose="02030504000101010101" pitchFamily="18" charset="-127"/>
              </a:rPr>
              <a:t>, </a:t>
            </a:r>
            <a:r>
              <a:rPr lang="en-US" altLang="ko-KR" sz="1600" b="0" dirty="0" err="1" smtClean="0">
                <a:latin typeface="휴먼옛체" panose="02030504000101010101" pitchFamily="18" charset="-127"/>
                <a:ea typeface="휴먼옛체" panose="02030504000101010101" pitchFamily="18" charset="-127"/>
              </a:rPr>
              <a:t>placeID</a:t>
            </a:r>
            <a:r>
              <a:rPr lang="en-US" altLang="ko-KR" sz="1600" b="0" dirty="0" smtClean="0">
                <a:latin typeface="휴먼옛체" panose="02030504000101010101" pitchFamily="18" charset="-127"/>
                <a:ea typeface="휴먼옛체" panose="02030504000101010101" pitchFamily="18" charset="-127"/>
              </a:rPr>
              <a:t>, and rating.</a:t>
            </a:r>
          </a:p>
        </p:txBody>
      </p:sp>
      <p:pic>
        <p:nvPicPr>
          <p:cNvPr id="5" name="Picture 4"/>
          <p:cNvPicPr>
            <a:picLocks noChangeAspect="1"/>
          </p:cNvPicPr>
          <p:nvPr/>
        </p:nvPicPr>
        <p:blipFill>
          <a:blip r:embed="rId2"/>
          <a:stretch>
            <a:fillRect/>
          </a:stretch>
        </p:blipFill>
        <p:spPr>
          <a:xfrm>
            <a:off x="86269" y="3154599"/>
            <a:ext cx="9595951" cy="2138400"/>
          </a:xfrm>
          <a:prstGeom prst="rect">
            <a:avLst/>
          </a:prstGeom>
        </p:spPr>
      </p:pic>
    </p:spTree>
    <p:extLst>
      <p:ext uri="{BB962C8B-B14F-4D97-AF65-F5344CB8AC3E}">
        <p14:creationId xmlns:p14="http://schemas.microsoft.com/office/powerpoint/2010/main" val="160854141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7" y="76200"/>
            <a:ext cx="9122707" cy="517525"/>
          </a:xfrm>
        </p:spPr>
        <p:txBody>
          <a:bodyPr/>
          <a:lstStyle/>
          <a:p>
            <a:r>
              <a:rPr lang="en-US" altLang="ko-KR" dirty="0" smtClean="0">
                <a:latin typeface="Yet R" panose="020B0600000101010101" charset="-127"/>
                <a:ea typeface="Yet R" panose="020B0600000101010101" charset="-127"/>
              </a:rPr>
              <a:t>Part III Azure ML: Building the restaurant ratings recommender</a:t>
            </a:r>
            <a:endParaRPr lang="ko-KR" altLang="en-US" dirty="0">
              <a:latin typeface="Yet R" panose="020B0600000101010101" charset="-127"/>
              <a:ea typeface="Yet R" panose="020B0600000101010101" charset="-127"/>
            </a:endParaRPr>
          </a:p>
        </p:txBody>
      </p:sp>
      <p:sp>
        <p:nvSpPr>
          <p:cNvPr id="3" name="슬라이드 번호 개체 틀 2"/>
          <p:cNvSpPr>
            <a:spLocks noGrp="1"/>
          </p:cNvSpPr>
          <p:nvPr>
            <p:ph type="sldNum" sz="quarter" idx="10"/>
          </p:nvPr>
        </p:nvSpPr>
        <p:spPr/>
        <p:txBody>
          <a:bodyPr/>
          <a:lstStyle/>
          <a:p>
            <a:pPr>
              <a:defRPr/>
            </a:pPr>
            <a:r>
              <a:rPr lang="en-US" altLang="ko-KR" dirty="0" smtClean="0">
                <a:latin typeface="Yet R" panose="020B0600000101010101" charset="-127"/>
                <a:ea typeface="Yet R" panose="020B0600000101010101" charset="-127"/>
              </a:rPr>
              <a:t>- </a:t>
            </a:r>
            <a:fld id="{5582284B-5FC9-4F04-A21C-87CF94294A74}" type="slidenum">
              <a:rPr lang="en-US" altLang="ko-KR" smtClean="0">
                <a:latin typeface="Yet R" panose="020B0600000101010101" charset="-127"/>
                <a:ea typeface="Yet R" panose="020B0600000101010101" charset="-127"/>
              </a:rPr>
              <a:pPr>
                <a:defRPr/>
              </a:pPr>
              <a:t>44</a:t>
            </a:fld>
            <a:r>
              <a:rPr lang="en-US" altLang="ko-KR" dirty="0" smtClean="0">
                <a:latin typeface="Yet R" panose="020B0600000101010101" charset="-127"/>
                <a:ea typeface="Yet R" panose="020B0600000101010101" charset="-127"/>
              </a:rPr>
              <a:t> -</a:t>
            </a:r>
            <a:endParaRPr lang="en-US" altLang="ko-KR" dirty="0">
              <a:latin typeface="Yet R" panose="020B0600000101010101" charset="-127"/>
              <a:ea typeface="Yet R" panose="020B0600000101010101" charset="-127"/>
            </a:endParaRPr>
          </a:p>
        </p:txBody>
      </p:sp>
      <p:sp>
        <p:nvSpPr>
          <p:cNvPr id="4" name="TextBox 3"/>
          <p:cNvSpPr txBox="1"/>
          <p:nvPr/>
        </p:nvSpPr>
        <p:spPr>
          <a:xfrm>
            <a:off x="360000" y="720000"/>
            <a:ext cx="6843431" cy="2800767"/>
          </a:xfrm>
          <a:prstGeom prst="rect">
            <a:avLst/>
          </a:prstGeom>
          <a:noFill/>
        </p:spPr>
        <p:txBody>
          <a:bodyPr wrap="square" rtlCol="0">
            <a:spAutoFit/>
          </a:bodyPr>
          <a:lstStyle/>
          <a:p>
            <a:r>
              <a:rPr lang="en-US" altLang="ko-KR" sz="1600" b="0" dirty="0" smtClean="0">
                <a:latin typeface="Yet R" panose="020B0600000101010101" charset="-127"/>
                <a:ea typeface="Yet R" panose="020B0600000101010101" charset="-127"/>
              </a:rPr>
              <a:t>2. Select Columns</a:t>
            </a:r>
          </a:p>
          <a:p>
            <a:pPr marL="800100" lvl="1" indent="-342900">
              <a:buAutoNum type="alphaLcPeriod"/>
            </a:pPr>
            <a:r>
              <a:rPr lang="en-US" altLang="ko-KR" sz="1600" b="0" dirty="0" smtClean="0">
                <a:latin typeface="Yet R" panose="020B0600000101010101" charset="-127"/>
                <a:ea typeface="Yet R" panose="020B0600000101010101" charset="-127"/>
              </a:rPr>
              <a:t>We can filter out unnecessary columns in the Restaurant Feature Data and Restaurant Customer Data datasets.</a:t>
            </a:r>
          </a:p>
          <a:p>
            <a:pPr marL="800100" lvl="1" indent="-342900">
              <a:buAutoNum type="alphaLcPeriod"/>
            </a:pPr>
            <a:r>
              <a:rPr lang="en-US" altLang="ko-KR" sz="1600" b="0" dirty="0" smtClean="0">
                <a:solidFill>
                  <a:srgbClr val="3366FF"/>
                </a:solidFill>
                <a:latin typeface="Yet R" panose="020B0600000101010101" charset="-127"/>
                <a:ea typeface="Yet R" panose="020B0600000101010101" charset="-127"/>
              </a:rPr>
              <a:t>Restaurant</a:t>
            </a:r>
            <a:r>
              <a:rPr lang="en-US" altLang="ko-KR" sz="1600" b="0" dirty="0" smtClean="0">
                <a:latin typeface="Yet R" panose="020B0600000101010101" charset="-127"/>
                <a:ea typeface="Yet R" panose="020B0600000101010101" charset="-127"/>
              </a:rPr>
              <a:t> features: </a:t>
            </a:r>
            <a:r>
              <a:rPr lang="en-US" altLang="ko-KR" sz="1600" b="0" dirty="0" err="1" smtClean="0">
                <a:latin typeface="Yet R" panose="020B0600000101010101" charset="-127"/>
                <a:ea typeface="Yet R" panose="020B0600000101010101" charset="-127"/>
              </a:rPr>
              <a:t>placeID</a:t>
            </a:r>
            <a:r>
              <a:rPr lang="en-US" altLang="ko-KR" sz="1600" b="0" dirty="0" smtClean="0">
                <a:latin typeface="Yet R" panose="020B0600000101010101" charset="-127"/>
                <a:ea typeface="Yet R" panose="020B0600000101010101" charset="-127"/>
              </a:rPr>
              <a:t>, latitude, longitude, price.</a:t>
            </a:r>
          </a:p>
          <a:p>
            <a:pPr marL="800100" lvl="1" indent="-342900">
              <a:buAutoNum type="alphaLcPeriod"/>
            </a:pPr>
            <a:r>
              <a:rPr lang="en-US" altLang="ko-KR" sz="1600" b="0" dirty="0" smtClean="0">
                <a:solidFill>
                  <a:srgbClr val="3366FF"/>
                </a:solidFill>
                <a:latin typeface="Yet R" panose="020B0600000101010101" charset="-127"/>
                <a:ea typeface="Yet R" panose="020B0600000101010101" charset="-127"/>
              </a:rPr>
              <a:t>Customer</a:t>
            </a:r>
            <a:r>
              <a:rPr lang="en-US" altLang="ko-KR" sz="1600" b="0" dirty="0" smtClean="0">
                <a:latin typeface="Yet R" panose="020B0600000101010101" charset="-127"/>
                <a:ea typeface="Yet R" panose="020B0600000101010101" charset="-127"/>
              </a:rPr>
              <a:t> Data: </a:t>
            </a:r>
            <a:r>
              <a:rPr lang="en-US" altLang="ko-KR" sz="1600" b="0" dirty="0" err="1" smtClean="0">
                <a:latin typeface="Yet R" panose="020B0600000101010101" charset="-127"/>
                <a:ea typeface="Yet R" panose="020B0600000101010101" charset="-127"/>
              </a:rPr>
              <a:t>userID</a:t>
            </a:r>
            <a:r>
              <a:rPr lang="en-US" altLang="ko-KR" sz="1600" b="0" dirty="0" smtClean="0">
                <a:latin typeface="Yet R" panose="020B0600000101010101" charset="-127"/>
                <a:ea typeface="Yet R" panose="020B0600000101010101" charset="-127"/>
              </a:rPr>
              <a:t>, latitude, longitude, interest, personality.</a:t>
            </a:r>
          </a:p>
          <a:p>
            <a:r>
              <a:rPr lang="en-US" altLang="ko-KR" sz="1600" b="0" dirty="0" smtClean="0">
                <a:latin typeface="Yet R" panose="020B0600000101010101" charset="-127"/>
                <a:ea typeface="Yet R" panose="020B0600000101010101" charset="-127"/>
              </a:rPr>
              <a:t>3. Split Module</a:t>
            </a:r>
            <a:endParaRPr lang="en-US" altLang="ko-KR" sz="1600" b="0" dirty="0">
              <a:latin typeface="Yet R" panose="020B0600000101010101" charset="-127"/>
              <a:ea typeface="Yet R" panose="020B0600000101010101" charset="-127"/>
            </a:endParaRPr>
          </a:p>
          <a:p>
            <a:pPr marL="800100" lvl="1" indent="-342900">
              <a:buFont typeface="Wingdings" panose="05000000000000000000" pitchFamily="2" charset="2"/>
              <a:buChar char="§"/>
            </a:pPr>
            <a:r>
              <a:rPr lang="en-US" altLang="ko-KR" sz="1600" b="0" dirty="0" smtClean="0">
                <a:latin typeface="Yet R" panose="020B0600000101010101" charset="-127"/>
                <a:ea typeface="Yet R" panose="020B0600000101010101" charset="-127"/>
              </a:rPr>
              <a:t>Specify that half of this dataset is to be used for training and the other half of scoring the new recommendation model. We </a:t>
            </a:r>
            <a:r>
              <a:rPr lang="en-US" altLang="ko-KR" sz="1600" b="0" dirty="0">
                <a:latin typeface="Yet R" panose="020B0600000101010101" charset="-127"/>
                <a:ea typeface="Yet R" panose="020B0600000101010101" charset="-127"/>
              </a:rPr>
              <a:t>can filter out unnecessary columns in the Restaurant Feature Data and Restaurant Customer Data datasets.</a:t>
            </a:r>
          </a:p>
        </p:txBody>
      </p:sp>
      <p:pic>
        <p:nvPicPr>
          <p:cNvPr id="6" name="Picture 5"/>
          <p:cNvPicPr>
            <a:picLocks noChangeAspect="1"/>
          </p:cNvPicPr>
          <p:nvPr/>
        </p:nvPicPr>
        <p:blipFill>
          <a:blip r:embed="rId2"/>
          <a:stretch>
            <a:fillRect/>
          </a:stretch>
        </p:blipFill>
        <p:spPr>
          <a:xfrm>
            <a:off x="942123" y="2935635"/>
            <a:ext cx="6060601" cy="1866240"/>
          </a:xfrm>
          <a:prstGeom prst="rect">
            <a:avLst/>
          </a:prstGeom>
        </p:spPr>
      </p:pic>
      <p:pic>
        <p:nvPicPr>
          <p:cNvPr id="7" name="Picture 6"/>
          <p:cNvPicPr>
            <a:picLocks noChangeAspect="1"/>
          </p:cNvPicPr>
          <p:nvPr/>
        </p:nvPicPr>
        <p:blipFill>
          <a:blip r:embed="rId3"/>
          <a:stretch>
            <a:fillRect/>
          </a:stretch>
        </p:blipFill>
        <p:spPr>
          <a:xfrm>
            <a:off x="942123" y="4670306"/>
            <a:ext cx="6021751" cy="1905120"/>
          </a:xfrm>
          <a:prstGeom prst="rect">
            <a:avLst/>
          </a:prstGeom>
        </p:spPr>
      </p:pic>
      <p:pic>
        <p:nvPicPr>
          <p:cNvPr id="8" name="Picture 7"/>
          <p:cNvPicPr>
            <a:picLocks noChangeAspect="1"/>
          </p:cNvPicPr>
          <p:nvPr/>
        </p:nvPicPr>
        <p:blipFill>
          <a:blip r:embed="rId4"/>
          <a:stretch>
            <a:fillRect/>
          </a:stretch>
        </p:blipFill>
        <p:spPr>
          <a:xfrm>
            <a:off x="7203431" y="2113973"/>
            <a:ext cx="2097900" cy="4539240"/>
          </a:xfrm>
          <a:prstGeom prst="rect">
            <a:avLst/>
          </a:prstGeom>
        </p:spPr>
      </p:pic>
    </p:spTree>
    <p:extLst>
      <p:ext uri="{BB962C8B-B14F-4D97-AF65-F5344CB8AC3E}">
        <p14:creationId xmlns:p14="http://schemas.microsoft.com/office/powerpoint/2010/main" val="239568674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7" y="76200"/>
            <a:ext cx="9122707" cy="517525"/>
          </a:xfrm>
        </p:spPr>
        <p:txBody>
          <a:bodyPr/>
          <a:lstStyle/>
          <a:p>
            <a:r>
              <a:rPr lang="en-US" altLang="ko-KR" dirty="0" smtClean="0">
                <a:latin typeface="Yet R" panose="020B0600000101010101" charset="-127"/>
                <a:ea typeface="Yet R" panose="020B0600000101010101" charset="-127"/>
              </a:rPr>
              <a:t>Part III Azure ML: Building the restaurant ratings recommender</a:t>
            </a:r>
            <a:endParaRPr lang="ko-KR" altLang="en-US" dirty="0">
              <a:latin typeface="Yet R" panose="020B0600000101010101" charset="-127"/>
              <a:ea typeface="Yet R" panose="020B0600000101010101" charset="-127"/>
            </a:endParaRPr>
          </a:p>
        </p:txBody>
      </p:sp>
      <p:sp>
        <p:nvSpPr>
          <p:cNvPr id="3" name="슬라이드 번호 개체 틀 2"/>
          <p:cNvSpPr>
            <a:spLocks noGrp="1"/>
          </p:cNvSpPr>
          <p:nvPr>
            <p:ph type="sldNum" sz="quarter" idx="10"/>
          </p:nvPr>
        </p:nvSpPr>
        <p:spPr/>
        <p:txBody>
          <a:bodyPr/>
          <a:lstStyle/>
          <a:p>
            <a:pPr>
              <a:defRPr/>
            </a:pPr>
            <a:r>
              <a:rPr lang="en-US" altLang="ko-KR" dirty="0" smtClean="0">
                <a:latin typeface="Yet R" panose="020B0600000101010101" charset="-127"/>
                <a:ea typeface="Yet R" panose="020B0600000101010101" charset="-127"/>
              </a:rPr>
              <a:t>- </a:t>
            </a:r>
            <a:fld id="{5582284B-5FC9-4F04-A21C-87CF94294A74}" type="slidenum">
              <a:rPr lang="en-US" altLang="ko-KR" smtClean="0">
                <a:latin typeface="Yet R" panose="020B0600000101010101" charset="-127"/>
                <a:ea typeface="Yet R" panose="020B0600000101010101" charset="-127"/>
              </a:rPr>
              <a:pPr>
                <a:defRPr/>
              </a:pPr>
              <a:t>45</a:t>
            </a:fld>
            <a:r>
              <a:rPr lang="en-US" altLang="ko-KR" dirty="0" smtClean="0">
                <a:latin typeface="Yet R" panose="020B0600000101010101" charset="-127"/>
                <a:ea typeface="Yet R" panose="020B0600000101010101" charset="-127"/>
              </a:rPr>
              <a:t> -</a:t>
            </a:r>
            <a:endParaRPr lang="en-US" altLang="ko-KR" dirty="0">
              <a:latin typeface="Yet R" panose="020B0600000101010101" charset="-127"/>
              <a:ea typeface="Yet R" panose="020B0600000101010101" charset="-127"/>
            </a:endParaRPr>
          </a:p>
        </p:txBody>
      </p:sp>
      <p:sp>
        <p:nvSpPr>
          <p:cNvPr id="4" name="TextBox 3"/>
          <p:cNvSpPr txBox="1"/>
          <p:nvPr/>
        </p:nvSpPr>
        <p:spPr>
          <a:xfrm>
            <a:off x="360000" y="720000"/>
            <a:ext cx="9151644" cy="1323439"/>
          </a:xfrm>
          <a:prstGeom prst="rect">
            <a:avLst/>
          </a:prstGeom>
          <a:noFill/>
        </p:spPr>
        <p:txBody>
          <a:bodyPr wrap="square" rtlCol="0">
            <a:spAutoFit/>
          </a:bodyPr>
          <a:lstStyle/>
          <a:p>
            <a:r>
              <a:rPr lang="en-US" altLang="ko-KR" sz="1600" b="0" dirty="0" smtClean="0">
                <a:latin typeface="Yet R" panose="020B0600000101010101" charset="-127"/>
                <a:ea typeface="Yet R" panose="020B0600000101010101" charset="-127"/>
              </a:rPr>
              <a:t>4. </a:t>
            </a:r>
            <a:r>
              <a:rPr lang="en-US" altLang="ko-KR" sz="1600" b="0" dirty="0" smtClean="0">
                <a:solidFill>
                  <a:srgbClr val="3366FF"/>
                </a:solidFill>
                <a:latin typeface="Yet R" panose="020B0600000101010101" charset="-127"/>
                <a:ea typeface="Yet R" panose="020B0600000101010101" charset="-127"/>
              </a:rPr>
              <a:t>Train Matchbox Recommender </a:t>
            </a:r>
            <a:r>
              <a:rPr lang="en-US" altLang="ko-KR" sz="1600" b="0" dirty="0" smtClean="0">
                <a:latin typeface="Yet R" panose="020B0600000101010101" charset="-127"/>
                <a:ea typeface="Yet R" panose="020B0600000101010101" charset="-127"/>
              </a:rPr>
              <a:t>module</a:t>
            </a:r>
          </a:p>
          <a:p>
            <a:pPr marL="800100" lvl="1" indent="-342900">
              <a:buAutoNum type="alphaLcPeriod"/>
            </a:pPr>
            <a:r>
              <a:rPr lang="en-US" altLang="ko-KR" sz="1600" b="0" dirty="0" smtClean="0">
                <a:latin typeface="Yet R" panose="020B0600000101010101" charset="-127"/>
                <a:ea typeface="Yet R" panose="020B0600000101010101" charset="-127"/>
              </a:rPr>
              <a:t>Training dataset of user-item-rating triples: Ratings of items by users, expressed as a triple (Use, Item, Rating).</a:t>
            </a:r>
          </a:p>
          <a:p>
            <a:pPr marL="800100" lvl="1" indent="-342900">
              <a:buAutoNum type="alphaLcPeriod"/>
            </a:pPr>
            <a:r>
              <a:rPr lang="en-US" altLang="ko-KR" sz="1600" b="0" dirty="0" smtClean="0">
                <a:latin typeface="Yet R" panose="020B0600000101010101" charset="-127"/>
                <a:ea typeface="Yet R" panose="020B0600000101010101" charset="-127"/>
              </a:rPr>
              <a:t>Training dataset of user features: Dataset containing features that describe users.</a:t>
            </a:r>
          </a:p>
          <a:p>
            <a:pPr marL="800100" lvl="1" indent="-342900">
              <a:buAutoNum type="alphaLcPeriod"/>
            </a:pPr>
            <a:r>
              <a:rPr lang="en-US" altLang="ko-KR" sz="1600" b="0" dirty="0" smtClean="0">
                <a:latin typeface="Yet R" panose="020B0600000101010101" charset="-127"/>
                <a:ea typeface="Yet R" panose="020B0600000101010101" charset="-127"/>
              </a:rPr>
              <a:t>Training dataset of item features: Dataset containing features that describe items.</a:t>
            </a:r>
          </a:p>
        </p:txBody>
      </p:sp>
      <p:pic>
        <p:nvPicPr>
          <p:cNvPr id="9" name="Picture 8"/>
          <p:cNvPicPr>
            <a:picLocks noChangeAspect="1"/>
          </p:cNvPicPr>
          <p:nvPr/>
        </p:nvPicPr>
        <p:blipFill>
          <a:blip r:embed="rId2"/>
          <a:stretch>
            <a:fillRect/>
          </a:stretch>
        </p:blipFill>
        <p:spPr>
          <a:xfrm>
            <a:off x="952107" y="2169714"/>
            <a:ext cx="3457650" cy="1924560"/>
          </a:xfrm>
          <a:prstGeom prst="rect">
            <a:avLst/>
          </a:prstGeom>
        </p:spPr>
      </p:pic>
      <p:pic>
        <p:nvPicPr>
          <p:cNvPr id="5" name="Picture 4"/>
          <p:cNvPicPr>
            <a:picLocks noChangeAspect="1"/>
          </p:cNvPicPr>
          <p:nvPr/>
        </p:nvPicPr>
        <p:blipFill>
          <a:blip r:embed="rId3"/>
          <a:stretch>
            <a:fillRect/>
          </a:stretch>
        </p:blipFill>
        <p:spPr>
          <a:xfrm>
            <a:off x="952107" y="4120533"/>
            <a:ext cx="6604501" cy="2264760"/>
          </a:xfrm>
          <a:prstGeom prst="rect">
            <a:avLst/>
          </a:prstGeom>
        </p:spPr>
      </p:pic>
    </p:spTree>
    <p:extLst>
      <p:ext uri="{BB962C8B-B14F-4D97-AF65-F5344CB8AC3E}">
        <p14:creationId xmlns:p14="http://schemas.microsoft.com/office/powerpoint/2010/main" val="250475117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7" y="76200"/>
            <a:ext cx="9122707" cy="517525"/>
          </a:xfrm>
        </p:spPr>
        <p:txBody>
          <a:bodyPr/>
          <a:lstStyle/>
          <a:p>
            <a:r>
              <a:rPr lang="en-US" altLang="ko-KR" dirty="0" smtClean="0">
                <a:latin typeface="Yet R" panose="020B0600000101010101" charset="-127"/>
                <a:ea typeface="Yet R" panose="020B0600000101010101" charset="-127"/>
              </a:rPr>
              <a:t>Part III Azure ML: Building the restaurant ratings recommender</a:t>
            </a:r>
            <a:endParaRPr lang="ko-KR" altLang="en-US" dirty="0">
              <a:latin typeface="Yet R" panose="020B0600000101010101" charset="-127"/>
              <a:ea typeface="Yet R" panose="020B0600000101010101" charset="-127"/>
            </a:endParaRPr>
          </a:p>
        </p:txBody>
      </p:sp>
      <p:sp>
        <p:nvSpPr>
          <p:cNvPr id="3" name="슬라이드 번호 개체 틀 2"/>
          <p:cNvSpPr>
            <a:spLocks noGrp="1"/>
          </p:cNvSpPr>
          <p:nvPr>
            <p:ph type="sldNum" sz="quarter" idx="10"/>
          </p:nvPr>
        </p:nvSpPr>
        <p:spPr/>
        <p:txBody>
          <a:bodyPr/>
          <a:lstStyle/>
          <a:p>
            <a:pPr>
              <a:defRPr/>
            </a:pPr>
            <a:r>
              <a:rPr lang="en-US" altLang="ko-KR" dirty="0" smtClean="0">
                <a:latin typeface="Yet R" panose="020B0600000101010101" charset="-127"/>
                <a:ea typeface="Yet R" panose="020B0600000101010101" charset="-127"/>
              </a:rPr>
              <a:t>- </a:t>
            </a:r>
            <a:fld id="{5582284B-5FC9-4F04-A21C-87CF94294A74}" type="slidenum">
              <a:rPr lang="en-US" altLang="ko-KR" smtClean="0">
                <a:latin typeface="Yet R" panose="020B0600000101010101" charset="-127"/>
                <a:ea typeface="Yet R" panose="020B0600000101010101" charset="-127"/>
              </a:rPr>
              <a:pPr>
                <a:defRPr/>
              </a:pPr>
              <a:t>46</a:t>
            </a:fld>
            <a:r>
              <a:rPr lang="en-US" altLang="ko-KR" dirty="0" smtClean="0">
                <a:latin typeface="Yet R" panose="020B0600000101010101" charset="-127"/>
                <a:ea typeface="Yet R" panose="020B0600000101010101" charset="-127"/>
              </a:rPr>
              <a:t> -</a:t>
            </a:r>
            <a:endParaRPr lang="en-US" altLang="ko-KR" dirty="0">
              <a:latin typeface="Yet R" panose="020B0600000101010101" charset="-127"/>
              <a:ea typeface="Yet R" panose="020B0600000101010101" charset="-127"/>
            </a:endParaRPr>
          </a:p>
        </p:txBody>
      </p:sp>
      <p:sp>
        <p:nvSpPr>
          <p:cNvPr id="4" name="TextBox 3"/>
          <p:cNvSpPr txBox="1"/>
          <p:nvPr/>
        </p:nvSpPr>
        <p:spPr>
          <a:xfrm>
            <a:off x="360000" y="720000"/>
            <a:ext cx="9151644" cy="1323439"/>
          </a:xfrm>
          <a:prstGeom prst="rect">
            <a:avLst/>
          </a:prstGeom>
          <a:noFill/>
        </p:spPr>
        <p:txBody>
          <a:bodyPr wrap="square" rtlCol="0">
            <a:spAutoFit/>
          </a:bodyPr>
          <a:lstStyle/>
          <a:p>
            <a:r>
              <a:rPr lang="en-US" altLang="ko-KR" sz="1600" b="0" dirty="0" smtClean="0">
                <a:latin typeface="Yet R" panose="020B0600000101010101" charset="-127"/>
                <a:ea typeface="Yet R" panose="020B0600000101010101" charset="-127"/>
              </a:rPr>
              <a:t>5. </a:t>
            </a:r>
            <a:r>
              <a:rPr lang="en-US" altLang="ko-KR" sz="1600" b="0" dirty="0" smtClean="0">
                <a:solidFill>
                  <a:srgbClr val="3366FF"/>
                </a:solidFill>
                <a:latin typeface="Yet R" panose="020B0600000101010101" charset="-127"/>
                <a:ea typeface="Yet R" panose="020B0600000101010101" charset="-127"/>
              </a:rPr>
              <a:t>Score Matchbox</a:t>
            </a:r>
            <a:endParaRPr lang="en-US" altLang="ko-KR" sz="1600" b="0" dirty="0">
              <a:solidFill>
                <a:srgbClr val="3366FF"/>
              </a:solidFill>
              <a:latin typeface="Yet R" panose="020B0600000101010101" charset="-127"/>
              <a:ea typeface="Yet R" panose="020B0600000101010101" charset="-127"/>
            </a:endParaRPr>
          </a:p>
          <a:p>
            <a:pPr marL="800100" lvl="1" indent="-342900">
              <a:buAutoNum type="alphaLcPeriod"/>
            </a:pPr>
            <a:r>
              <a:rPr lang="en-US" altLang="ko-KR" sz="1600" b="0" dirty="0" smtClean="0">
                <a:latin typeface="Yet R" panose="020B0600000101010101" charset="-127"/>
                <a:ea typeface="Yet R" panose="020B0600000101010101" charset="-127"/>
              </a:rPr>
              <a:t>Trained Matchbox recommender.</a:t>
            </a:r>
          </a:p>
          <a:p>
            <a:pPr marL="800100" lvl="1" indent="-342900">
              <a:buAutoNum type="alphaLcPeriod"/>
            </a:pPr>
            <a:r>
              <a:rPr lang="en-US" altLang="ko-KR" sz="1600" b="0" dirty="0" smtClean="0">
                <a:latin typeface="Yet R" panose="020B0600000101010101" charset="-127"/>
                <a:ea typeface="Yet R" panose="020B0600000101010101" charset="-127"/>
              </a:rPr>
              <a:t>Dataset to score.</a:t>
            </a:r>
          </a:p>
          <a:p>
            <a:pPr marL="800100" lvl="1" indent="-342900">
              <a:buAutoNum type="alphaLcPeriod"/>
            </a:pPr>
            <a:r>
              <a:rPr lang="en-US" altLang="ko-KR" sz="1600" b="0" dirty="0" smtClean="0">
                <a:latin typeface="Yet R" panose="020B0600000101010101" charset="-127"/>
                <a:ea typeface="Yet R" panose="020B0600000101010101" charset="-127"/>
              </a:rPr>
              <a:t>User features: Dataset containing features that describe users.</a:t>
            </a:r>
          </a:p>
          <a:p>
            <a:pPr marL="800100" lvl="1" indent="-342900">
              <a:buAutoNum type="alphaLcPeriod"/>
            </a:pPr>
            <a:r>
              <a:rPr lang="en-US" altLang="ko-KR" sz="1600" b="0" dirty="0" smtClean="0">
                <a:latin typeface="Yet R" panose="020B0600000101010101" charset="-127"/>
                <a:ea typeface="Yet R" panose="020B0600000101010101" charset="-127"/>
              </a:rPr>
              <a:t>Item features: Dataset containing features that describe items.</a:t>
            </a:r>
            <a:endParaRPr lang="en-US" altLang="ko-KR" sz="1600" b="0" dirty="0">
              <a:latin typeface="Yet R" panose="020B0600000101010101" charset="-127"/>
              <a:ea typeface="Yet R" panose="020B0600000101010101" charset="-127"/>
            </a:endParaRPr>
          </a:p>
        </p:txBody>
      </p:sp>
      <p:pic>
        <p:nvPicPr>
          <p:cNvPr id="6" name="Picture 5"/>
          <p:cNvPicPr>
            <a:picLocks noChangeAspect="1"/>
          </p:cNvPicPr>
          <p:nvPr/>
        </p:nvPicPr>
        <p:blipFill>
          <a:blip r:embed="rId2"/>
          <a:stretch>
            <a:fillRect/>
          </a:stretch>
        </p:blipFill>
        <p:spPr>
          <a:xfrm>
            <a:off x="945119" y="2282836"/>
            <a:ext cx="7342651" cy="3713040"/>
          </a:xfrm>
          <a:prstGeom prst="rect">
            <a:avLst/>
          </a:prstGeom>
        </p:spPr>
      </p:pic>
    </p:spTree>
    <p:extLst>
      <p:ext uri="{BB962C8B-B14F-4D97-AF65-F5344CB8AC3E}">
        <p14:creationId xmlns:p14="http://schemas.microsoft.com/office/powerpoint/2010/main" val="427232568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7" y="76200"/>
            <a:ext cx="9122707" cy="517525"/>
          </a:xfrm>
        </p:spPr>
        <p:txBody>
          <a:bodyPr/>
          <a:lstStyle/>
          <a:p>
            <a:r>
              <a:rPr lang="en-US" altLang="ko-KR" dirty="0" smtClean="0">
                <a:latin typeface="Yet R" panose="020B0600000101010101" charset="-127"/>
                <a:ea typeface="Yet R" panose="020B0600000101010101" charset="-127"/>
              </a:rPr>
              <a:t>Part III Azure ML: Building the restaurant ratings recommender</a:t>
            </a:r>
            <a:endParaRPr lang="ko-KR" altLang="en-US" dirty="0">
              <a:latin typeface="Yet R" panose="020B0600000101010101" charset="-127"/>
              <a:ea typeface="Yet R" panose="020B0600000101010101" charset="-127"/>
            </a:endParaRPr>
          </a:p>
        </p:txBody>
      </p:sp>
      <p:sp>
        <p:nvSpPr>
          <p:cNvPr id="3" name="슬라이드 번호 개체 틀 2"/>
          <p:cNvSpPr>
            <a:spLocks noGrp="1"/>
          </p:cNvSpPr>
          <p:nvPr>
            <p:ph type="sldNum" sz="quarter" idx="10"/>
          </p:nvPr>
        </p:nvSpPr>
        <p:spPr/>
        <p:txBody>
          <a:bodyPr/>
          <a:lstStyle/>
          <a:p>
            <a:pPr>
              <a:defRPr/>
            </a:pPr>
            <a:r>
              <a:rPr lang="en-US" altLang="ko-KR" dirty="0" smtClean="0">
                <a:latin typeface="Yet R" panose="020B0600000101010101" charset="-127"/>
                <a:ea typeface="Yet R" panose="020B0600000101010101" charset="-127"/>
              </a:rPr>
              <a:t>- </a:t>
            </a:r>
            <a:fld id="{5582284B-5FC9-4F04-A21C-87CF94294A74}" type="slidenum">
              <a:rPr lang="en-US" altLang="ko-KR" smtClean="0">
                <a:latin typeface="Yet R" panose="020B0600000101010101" charset="-127"/>
                <a:ea typeface="Yet R" panose="020B0600000101010101" charset="-127"/>
              </a:rPr>
              <a:pPr>
                <a:defRPr/>
              </a:pPr>
              <a:t>47</a:t>
            </a:fld>
            <a:r>
              <a:rPr lang="en-US" altLang="ko-KR" dirty="0" smtClean="0">
                <a:latin typeface="Yet R" panose="020B0600000101010101" charset="-127"/>
                <a:ea typeface="Yet R" panose="020B0600000101010101" charset="-127"/>
              </a:rPr>
              <a:t> -</a:t>
            </a:r>
            <a:endParaRPr lang="en-US" altLang="ko-KR" dirty="0">
              <a:latin typeface="Yet R" panose="020B0600000101010101" charset="-127"/>
              <a:ea typeface="Yet R" panose="020B0600000101010101" charset="-127"/>
            </a:endParaRPr>
          </a:p>
        </p:txBody>
      </p:sp>
      <p:sp>
        <p:nvSpPr>
          <p:cNvPr id="4" name="TextBox 3"/>
          <p:cNvSpPr txBox="1"/>
          <p:nvPr/>
        </p:nvSpPr>
        <p:spPr>
          <a:xfrm>
            <a:off x="360000" y="720000"/>
            <a:ext cx="9151644" cy="1569660"/>
          </a:xfrm>
          <a:prstGeom prst="rect">
            <a:avLst/>
          </a:prstGeom>
          <a:noFill/>
        </p:spPr>
        <p:txBody>
          <a:bodyPr wrap="square" rtlCol="0">
            <a:spAutoFit/>
          </a:bodyPr>
          <a:lstStyle/>
          <a:p>
            <a:r>
              <a:rPr lang="en-US" altLang="ko-KR" sz="1600" b="0" dirty="0" smtClean="0">
                <a:latin typeface="Yet R" panose="020B0600000101010101" charset="-127"/>
                <a:ea typeface="Yet R" panose="020B0600000101010101" charset="-127"/>
              </a:rPr>
              <a:t>5. </a:t>
            </a:r>
            <a:r>
              <a:rPr lang="en-US" altLang="ko-KR" sz="1600" b="0" dirty="0" smtClean="0">
                <a:solidFill>
                  <a:srgbClr val="3366FF"/>
                </a:solidFill>
                <a:latin typeface="Yet R" panose="020B0600000101010101" charset="-127"/>
                <a:ea typeface="Yet R" panose="020B0600000101010101" charset="-127"/>
              </a:rPr>
              <a:t>Score Matchbox</a:t>
            </a:r>
            <a:endParaRPr lang="en-US" altLang="ko-KR" sz="1600" b="0" dirty="0">
              <a:solidFill>
                <a:srgbClr val="3366FF"/>
              </a:solidFill>
              <a:latin typeface="Yet R" panose="020B0600000101010101" charset="-127"/>
              <a:ea typeface="Yet R" panose="020B0600000101010101" charset="-127"/>
            </a:endParaRPr>
          </a:p>
          <a:p>
            <a:pPr marL="800100" lvl="1" indent="-342900">
              <a:buAutoNum type="alphaLcPeriod"/>
            </a:pPr>
            <a:r>
              <a:rPr lang="en-US" altLang="ko-KR" sz="1600" b="0" dirty="0" smtClean="0">
                <a:latin typeface="Yet R" panose="020B0600000101010101" charset="-127"/>
                <a:ea typeface="Yet R" panose="020B0600000101010101" charset="-127"/>
              </a:rPr>
              <a:t>Rating Prediction: Predict the rating that a customer will give a particular restaurant.</a:t>
            </a:r>
          </a:p>
          <a:p>
            <a:pPr marL="800100" lvl="1" indent="-342900">
              <a:buAutoNum type="alphaLcPeriod"/>
            </a:pPr>
            <a:r>
              <a:rPr lang="en-US" altLang="ko-KR" sz="1600" b="0" dirty="0" smtClean="0">
                <a:latin typeface="Yet R" panose="020B0600000101010101" charset="-127"/>
                <a:ea typeface="Yet R" panose="020B0600000101010101" charset="-127"/>
              </a:rPr>
              <a:t>Item Recommendation: Predict which restaurants will be most highly rated by the user.</a:t>
            </a:r>
          </a:p>
          <a:p>
            <a:pPr marL="800100" lvl="1" indent="-342900">
              <a:buAutoNum type="alphaLcPeriod"/>
            </a:pPr>
            <a:r>
              <a:rPr lang="en-US" altLang="ko-KR" sz="1600" b="0" dirty="0" smtClean="0">
                <a:latin typeface="Yet R" panose="020B0600000101010101" charset="-127"/>
                <a:ea typeface="Yet R" panose="020B0600000101010101" charset="-127"/>
              </a:rPr>
              <a:t>Related Users: Predict which customers (users) are most like this customer.</a:t>
            </a:r>
          </a:p>
          <a:p>
            <a:pPr marL="800100" lvl="1" indent="-342900">
              <a:buAutoNum type="alphaLcPeriod"/>
            </a:pPr>
            <a:r>
              <a:rPr lang="en-US" altLang="ko-KR" sz="1600" b="0" dirty="0" smtClean="0">
                <a:latin typeface="Yet R" panose="020B0600000101010101" charset="-127"/>
                <a:ea typeface="Yet R" panose="020B0600000101010101" charset="-127"/>
              </a:rPr>
              <a:t>Related Items: Predict which restaurants (items) are most like this restaurant.</a:t>
            </a:r>
            <a:endParaRPr lang="en-US" altLang="ko-KR" sz="1600" b="0" dirty="0">
              <a:latin typeface="Yet R" panose="020B0600000101010101" charset="-127"/>
              <a:ea typeface="Yet R" panose="020B0600000101010101" charset="-127"/>
            </a:endParaRPr>
          </a:p>
        </p:txBody>
      </p:sp>
      <p:pic>
        <p:nvPicPr>
          <p:cNvPr id="8" name="Picture 7"/>
          <p:cNvPicPr>
            <a:picLocks noChangeAspect="1"/>
          </p:cNvPicPr>
          <p:nvPr/>
        </p:nvPicPr>
        <p:blipFill>
          <a:blip r:embed="rId2"/>
          <a:stretch>
            <a:fillRect/>
          </a:stretch>
        </p:blipFill>
        <p:spPr>
          <a:xfrm>
            <a:off x="933095" y="2415935"/>
            <a:ext cx="4118101" cy="2643840"/>
          </a:xfrm>
          <a:prstGeom prst="rect">
            <a:avLst/>
          </a:prstGeom>
        </p:spPr>
      </p:pic>
      <p:pic>
        <p:nvPicPr>
          <p:cNvPr id="5" name="Picture 4"/>
          <p:cNvPicPr>
            <a:picLocks noChangeAspect="1"/>
          </p:cNvPicPr>
          <p:nvPr/>
        </p:nvPicPr>
        <p:blipFill>
          <a:blip r:embed="rId3"/>
          <a:stretch>
            <a:fillRect/>
          </a:stretch>
        </p:blipFill>
        <p:spPr>
          <a:xfrm>
            <a:off x="933095" y="5186050"/>
            <a:ext cx="2292150" cy="933120"/>
          </a:xfrm>
          <a:prstGeom prst="rect">
            <a:avLst/>
          </a:prstGeom>
        </p:spPr>
      </p:pic>
      <p:pic>
        <p:nvPicPr>
          <p:cNvPr id="9" name="Picture 8"/>
          <p:cNvPicPr>
            <a:picLocks noChangeAspect="1"/>
          </p:cNvPicPr>
          <p:nvPr/>
        </p:nvPicPr>
        <p:blipFill>
          <a:blip r:embed="rId4"/>
          <a:stretch>
            <a:fillRect/>
          </a:stretch>
        </p:blipFill>
        <p:spPr>
          <a:xfrm>
            <a:off x="5247225" y="2795015"/>
            <a:ext cx="3069150" cy="1885680"/>
          </a:xfrm>
          <a:prstGeom prst="rect">
            <a:avLst/>
          </a:prstGeom>
        </p:spPr>
      </p:pic>
    </p:spTree>
    <p:extLst>
      <p:ext uri="{BB962C8B-B14F-4D97-AF65-F5344CB8AC3E}">
        <p14:creationId xmlns:p14="http://schemas.microsoft.com/office/powerpoint/2010/main" val="367579910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7" y="76200"/>
            <a:ext cx="9122707" cy="517525"/>
          </a:xfrm>
        </p:spPr>
        <p:txBody>
          <a:bodyPr/>
          <a:lstStyle/>
          <a:p>
            <a:r>
              <a:rPr lang="en-US" altLang="ko-KR" dirty="0" smtClean="0">
                <a:latin typeface="Yet R" panose="020B0600000101010101" charset="-127"/>
                <a:ea typeface="Yet R" panose="020B0600000101010101" charset="-127"/>
              </a:rPr>
              <a:t>Part III Azure ML: Building the restaurant ratings recommender</a:t>
            </a:r>
            <a:endParaRPr lang="ko-KR" altLang="en-US" dirty="0">
              <a:latin typeface="Yet R" panose="020B0600000101010101" charset="-127"/>
              <a:ea typeface="Yet R" panose="020B0600000101010101" charset="-127"/>
            </a:endParaRPr>
          </a:p>
        </p:txBody>
      </p:sp>
      <p:sp>
        <p:nvSpPr>
          <p:cNvPr id="3" name="슬라이드 번호 개체 틀 2"/>
          <p:cNvSpPr>
            <a:spLocks noGrp="1"/>
          </p:cNvSpPr>
          <p:nvPr>
            <p:ph type="sldNum" sz="quarter" idx="10"/>
          </p:nvPr>
        </p:nvSpPr>
        <p:spPr/>
        <p:txBody>
          <a:bodyPr/>
          <a:lstStyle/>
          <a:p>
            <a:pPr>
              <a:defRPr/>
            </a:pPr>
            <a:r>
              <a:rPr lang="en-US" altLang="ko-KR" dirty="0" smtClean="0">
                <a:latin typeface="Yet R" panose="020B0600000101010101" charset="-127"/>
                <a:ea typeface="Yet R" panose="020B0600000101010101" charset="-127"/>
              </a:rPr>
              <a:t>- </a:t>
            </a:r>
            <a:fld id="{5582284B-5FC9-4F04-A21C-87CF94294A74}" type="slidenum">
              <a:rPr lang="en-US" altLang="ko-KR" smtClean="0">
                <a:latin typeface="Yet R" panose="020B0600000101010101" charset="-127"/>
                <a:ea typeface="Yet R" panose="020B0600000101010101" charset="-127"/>
              </a:rPr>
              <a:pPr>
                <a:defRPr/>
              </a:pPr>
              <a:t>48</a:t>
            </a:fld>
            <a:r>
              <a:rPr lang="en-US" altLang="ko-KR" dirty="0" smtClean="0">
                <a:latin typeface="Yet R" panose="020B0600000101010101" charset="-127"/>
                <a:ea typeface="Yet R" panose="020B0600000101010101" charset="-127"/>
              </a:rPr>
              <a:t> -</a:t>
            </a:r>
            <a:endParaRPr lang="en-US" altLang="ko-KR" dirty="0">
              <a:latin typeface="Yet R" panose="020B0600000101010101" charset="-127"/>
              <a:ea typeface="Yet R" panose="020B0600000101010101" charset="-127"/>
            </a:endParaRPr>
          </a:p>
        </p:txBody>
      </p:sp>
      <p:sp>
        <p:nvSpPr>
          <p:cNvPr id="4" name="TextBox 3"/>
          <p:cNvSpPr txBox="1"/>
          <p:nvPr/>
        </p:nvSpPr>
        <p:spPr>
          <a:xfrm>
            <a:off x="360000" y="720000"/>
            <a:ext cx="9151644" cy="338554"/>
          </a:xfrm>
          <a:prstGeom prst="rect">
            <a:avLst/>
          </a:prstGeom>
          <a:noFill/>
        </p:spPr>
        <p:txBody>
          <a:bodyPr wrap="square" rtlCol="0">
            <a:spAutoFit/>
          </a:bodyPr>
          <a:lstStyle/>
          <a:p>
            <a:r>
              <a:rPr lang="en-US" altLang="ko-KR" sz="1600" b="0" dirty="0" smtClean="0">
                <a:latin typeface="Yet R" panose="020B0600000101010101" charset="-127"/>
                <a:ea typeface="Yet R" panose="020B0600000101010101" charset="-127"/>
              </a:rPr>
              <a:t>5. </a:t>
            </a:r>
            <a:r>
              <a:rPr lang="en-US" altLang="ko-KR" sz="1600" b="0" dirty="0" smtClean="0">
                <a:solidFill>
                  <a:srgbClr val="3366FF"/>
                </a:solidFill>
                <a:latin typeface="Yet R" panose="020B0600000101010101" charset="-127"/>
                <a:ea typeface="Yet R" panose="020B0600000101010101" charset="-127"/>
              </a:rPr>
              <a:t>Evaluate Recommender</a:t>
            </a:r>
            <a:endParaRPr lang="en-US" altLang="ko-KR" sz="1600" b="0" dirty="0">
              <a:solidFill>
                <a:srgbClr val="3366FF"/>
              </a:solidFill>
              <a:latin typeface="Yet R" panose="020B0600000101010101" charset="-127"/>
              <a:ea typeface="Yet R" panose="020B0600000101010101" charset="-127"/>
            </a:endParaRPr>
          </a:p>
        </p:txBody>
      </p:sp>
      <p:pic>
        <p:nvPicPr>
          <p:cNvPr id="6" name="Picture 5"/>
          <p:cNvPicPr>
            <a:picLocks noChangeAspect="1"/>
          </p:cNvPicPr>
          <p:nvPr/>
        </p:nvPicPr>
        <p:blipFill>
          <a:blip r:embed="rId2"/>
          <a:stretch>
            <a:fillRect/>
          </a:stretch>
        </p:blipFill>
        <p:spPr>
          <a:xfrm>
            <a:off x="388937" y="1431050"/>
            <a:ext cx="7342651" cy="4539240"/>
          </a:xfrm>
          <a:prstGeom prst="rect">
            <a:avLst/>
          </a:prstGeom>
        </p:spPr>
      </p:pic>
      <p:pic>
        <p:nvPicPr>
          <p:cNvPr id="7" name="Picture 6"/>
          <p:cNvPicPr>
            <a:picLocks noChangeAspect="1"/>
          </p:cNvPicPr>
          <p:nvPr/>
        </p:nvPicPr>
        <p:blipFill>
          <a:blip r:embed="rId3"/>
          <a:stretch>
            <a:fillRect/>
          </a:stretch>
        </p:blipFill>
        <p:spPr>
          <a:xfrm>
            <a:off x="6254100" y="3100999"/>
            <a:ext cx="3651900" cy="2371680"/>
          </a:xfrm>
          <a:prstGeom prst="rect">
            <a:avLst/>
          </a:prstGeom>
        </p:spPr>
      </p:pic>
      <p:pic>
        <p:nvPicPr>
          <p:cNvPr id="8" name="Picture 7"/>
          <p:cNvPicPr>
            <a:picLocks noChangeAspect="1"/>
          </p:cNvPicPr>
          <p:nvPr/>
        </p:nvPicPr>
        <p:blipFill>
          <a:blip r:embed="rId4"/>
          <a:stretch>
            <a:fillRect/>
          </a:stretch>
        </p:blipFill>
        <p:spPr>
          <a:xfrm>
            <a:off x="6418263" y="1142742"/>
            <a:ext cx="3346163" cy="1874069"/>
          </a:xfrm>
          <a:prstGeom prst="rect">
            <a:avLst/>
          </a:prstGeom>
        </p:spPr>
      </p:pic>
      <p:pic>
        <p:nvPicPr>
          <p:cNvPr id="9" name="Picture 8"/>
          <p:cNvPicPr>
            <a:picLocks noChangeAspect="1"/>
          </p:cNvPicPr>
          <p:nvPr/>
        </p:nvPicPr>
        <p:blipFill>
          <a:blip r:embed="rId5"/>
          <a:stretch>
            <a:fillRect/>
          </a:stretch>
        </p:blipFill>
        <p:spPr>
          <a:xfrm>
            <a:off x="508644" y="4400556"/>
            <a:ext cx="1679214" cy="2292276"/>
          </a:xfrm>
          <a:prstGeom prst="rect">
            <a:avLst/>
          </a:prstGeom>
        </p:spPr>
      </p:pic>
    </p:spTree>
    <p:extLst>
      <p:ext uri="{BB962C8B-B14F-4D97-AF65-F5344CB8AC3E}">
        <p14:creationId xmlns:p14="http://schemas.microsoft.com/office/powerpoint/2010/main" val="10080124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88937" y="76200"/>
            <a:ext cx="9293283" cy="517525"/>
          </a:xfrm>
        </p:spPr>
        <p:txBody>
          <a:bodyPr/>
          <a:lstStyle/>
          <a:p>
            <a:r>
              <a:rPr lang="en-US" altLang="ko-KR" dirty="0"/>
              <a:t>Part I What is Azure ML(Machine Learning)?</a:t>
            </a:r>
            <a:endParaRPr lang="ko-KR" altLang="en-US" dirty="0"/>
          </a:p>
        </p:txBody>
      </p:sp>
      <p:sp>
        <p:nvSpPr>
          <p:cNvPr id="4" name="Slide Number Placeholder 3"/>
          <p:cNvSpPr>
            <a:spLocks noGrp="1"/>
          </p:cNvSpPr>
          <p:nvPr>
            <p:ph type="sldNum" sz="quarter" idx="10"/>
          </p:nvPr>
        </p:nvSpPr>
        <p:spPr/>
        <p:txBody>
          <a:bodyPr/>
          <a:lstStyle/>
          <a:p>
            <a:pPr>
              <a:defRPr/>
            </a:pPr>
            <a:r>
              <a:rPr lang="en-US" altLang="ko-KR" dirty="0" smtClean="0"/>
              <a:t>- </a:t>
            </a:r>
            <a:fld id="{CA2352BB-55DD-448D-A8C3-D207F404F17D}" type="slidenum">
              <a:rPr lang="en-US" altLang="ko-KR" smtClean="0"/>
              <a:pPr>
                <a:defRPr/>
              </a:pPr>
              <a:t>4</a:t>
            </a:fld>
            <a:r>
              <a:rPr lang="en-US" altLang="ko-KR" dirty="0" smtClean="0"/>
              <a:t> -</a:t>
            </a:r>
            <a:endParaRPr lang="en-US" altLang="ko-KR" dirty="0"/>
          </a:p>
        </p:txBody>
      </p:sp>
      <p:sp>
        <p:nvSpPr>
          <p:cNvPr id="8" name="TextBox 7"/>
          <p:cNvSpPr txBox="1"/>
          <p:nvPr/>
        </p:nvSpPr>
        <p:spPr>
          <a:xfrm>
            <a:off x="360000" y="720000"/>
            <a:ext cx="9322220" cy="2554545"/>
          </a:xfrm>
          <a:prstGeom prst="rect">
            <a:avLst/>
          </a:prstGeom>
          <a:noFill/>
        </p:spPr>
        <p:txBody>
          <a:bodyPr wrap="square" rtlCol="0">
            <a:spAutoFit/>
          </a:bodyPr>
          <a:lstStyle/>
          <a:p>
            <a:r>
              <a:rPr lang="en-US" altLang="ko-KR" sz="1600" b="0" dirty="0" smtClean="0">
                <a:latin typeface="휴먼옛체" panose="02030504000101010101" pitchFamily="18" charset="-127"/>
                <a:ea typeface="휴먼옛체" panose="02030504000101010101" pitchFamily="18" charset="-127"/>
              </a:rPr>
              <a:t>3. What is predictive analytics?</a:t>
            </a:r>
          </a:p>
          <a:p>
            <a:pPr marL="800100" lvl="1" indent="-342900">
              <a:buFont typeface="+mj-lt"/>
              <a:buAutoNum type="alphaLcPeriod"/>
            </a:pPr>
            <a:r>
              <a:rPr lang="en-US" altLang="ko-KR" sz="1600" b="0" dirty="0" smtClean="0">
                <a:latin typeface="휴먼옛체" panose="02030504000101010101" pitchFamily="18" charset="-127"/>
                <a:ea typeface="휴먼옛체" panose="02030504000101010101" pitchFamily="18" charset="-127"/>
              </a:rPr>
              <a:t>Predictive analytics uses various statistical techniques – in this case, machine learning – </a:t>
            </a:r>
            <a:r>
              <a:rPr lang="en-US" altLang="ko-KR" sz="1600" b="0" dirty="0" smtClean="0">
                <a:solidFill>
                  <a:srgbClr val="3366FF"/>
                </a:solidFill>
                <a:latin typeface="휴먼옛체" panose="02030504000101010101" pitchFamily="18" charset="-127"/>
                <a:ea typeface="휴먼옛체" panose="02030504000101010101" pitchFamily="18" charset="-127"/>
              </a:rPr>
              <a:t>to analyze collected or current data for patterns or trends in order to forecast future events</a:t>
            </a:r>
            <a:r>
              <a:rPr lang="en-US" altLang="ko-KR" sz="1600" b="0" dirty="0" smtClean="0">
                <a:latin typeface="휴먼옛체" panose="02030504000101010101" pitchFamily="18" charset="-127"/>
                <a:ea typeface="휴먼옛체" panose="02030504000101010101" pitchFamily="18" charset="-127"/>
              </a:rPr>
              <a:t>.</a:t>
            </a:r>
          </a:p>
          <a:p>
            <a:pPr marL="800100" lvl="1" indent="-342900">
              <a:buFont typeface="+mj-lt"/>
              <a:buAutoNum type="alphaLcPeriod"/>
            </a:pPr>
            <a:r>
              <a:rPr lang="en-US" altLang="ko-KR" sz="1600" b="0" dirty="0" smtClean="0">
                <a:latin typeface="휴먼옛체" panose="02030504000101010101" pitchFamily="18" charset="-127"/>
                <a:ea typeface="휴먼옛체" panose="02030504000101010101" pitchFamily="18" charset="-127"/>
              </a:rPr>
              <a:t>Azure Machine Learning is a particularly powerful way to do predictive analytics:</a:t>
            </a:r>
          </a:p>
          <a:p>
            <a:pPr marL="1257300" lvl="2" indent="-342900">
              <a:buFont typeface="+mj-lt"/>
              <a:buAutoNum type="arabicParenR"/>
            </a:pPr>
            <a:r>
              <a:rPr lang="en-US" altLang="ko-KR" sz="1600" b="0" dirty="0" smtClean="0">
                <a:latin typeface="휴먼옛체" panose="02030504000101010101" pitchFamily="18" charset="-127"/>
                <a:ea typeface="휴먼옛체" panose="02030504000101010101" pitchFamily="18" charset="-127"/>
              </a:rPr>
              <a:t>You can work from a </a:t>
            </a:r>
            <a:r>
              <a:rPr lang="en-US" altLang="ko-KR" sz="1600" b="0" dirty="0" smtClean="0">
                <a:solidFill>
                  <a:srgbClr val="3366FF"/>
                </a:solidFill>
                <a:latin typeface="휴먼옛체" panose="02030504000101010101" pitchFamily="18" charset="-127"/>
                <a:ea typeface="휴먼옛체" panose="02030504000101010101" pitchFamily="18" charset="-127"/>
              </a:rPr>
              <a:t>ready-to-use library of algorithms</a:t>
            </a:r>
            <a:r>
              <a:rPr lang="en-US" altLang="ko-KR" sz="1600" b="0" dirty="0" smtClean="0">
                <a:latin typeface="휴먼옛체" panose="02030504000101010101" pitchFamily="18" charset="-127"/>
                <a:ea typeface="휴먼옛체" panose="02030504000101010101" pitchFamily="18" charset="-127"/>
              </a:rPr>
              <a:t>, </a:t>
            </a:r>
            <a:r>
              <a:rPr lang="en-US" altLang="ko-KR" sz="1600" b="0" dirty="0" smtClean="0">
                <a:solidFill>
                  <a:srgbClr val="3366FF"/>
                </a:solidFill>
                <a:latin typeface="휴먼옛체" panose="02030504000101010101" pitchFamily="18" charset="-127"/>
                <a:ea typeface="휴먼옛체" panose="02030504000101010101" pitchFamily="18" charset="-127"/>
              </a:rPr>
              <a:t>create models on an internet-connected PC </a:t>
            </a:r>
            <a:r>
              <a:rPr lang="en-US" altLang="ko-KR" sz="1600" b="0" dirty="0" smtClean="0">
                <a:latin typeface="휴먼옛체" panose="02030504000101010101" pitchFamily="18" charset="-127"/>
                <a:ea typeface="휴먼옛체" panose="02030504000101010101" pitchFamily="18" charset="-127"/>
              </a:rPr>
              <a:t>without purchasing additional equipment or infrastructure, and </a:t>
            </a:r>
            <a:r>
              <a:rPr lang="en-US" altLang="ko-KR" sz="1600" b="0" dirty="0" smtClean="0">
                <a:solidFill>
                  <a:srgbClr val="3366FF"/>
                </a:solidFill>
                <a:latin typeface="휴먼옛체" panose="02030504000101010101" pitchFamily="18" charset="-127"/>
                <a:ea typeface="휴먼옛체" panose="02030504000101010101" pitchFamily="18" charset="-127"/>
              </a:rPr>
              <a:t>deploy your predictive solution quickly</a:t>
            </a:r>
            <a:r>
              <a:rPr lang="en-US" altLang="ko-KR" sz="1600" b="0" dirty="0" smtClean="0">
                <a:latin typeface="휴먼옛체" panose="02030504000101010101" pitchFamily="18" charset="-127"/>
                <a:ea typeface="휴먼옛체" panose="02030504000101010101" pitchFamily="18" charset="-127"/>
              </a:rPr>
              <a:t>.</a:t>
            </a:r>
          </a:p>
          <a:p>
            <a:pPr marL="1257300" lvl="2" indent="-342900">
              <a:buFont typeface="+mj-lt"/>
              <a:buAutoNum type="arabicParenR"/>
            </a:pPr>
            <a:r>
              <a:rPr lang="en-US" altLang="ko-KR" sz="1600" b="0" dirty="0" smtClean="0">
                <a:latin typeface="휴먼옛체" panose="02030504000101010101" pitchFamily="18" charset="-127"/>
                <a:ea typeface="휴먼옛체" panose="02030504000101010101" pitchFamily="18" charset="-127"/>
              </a:rPr>
              <a:t>You can also </a:t>
            </a:r>
            <a:r>
              <a:rPr lang="en-US" altLang="ko-KR" sz="1600" b="0" dirty="0" smtClean="0">
                <a:solidFill>
                  <a:srgbClr val="3366FF"/>
                </a:solidFill>
                <a:latin typeface="휴먼옛체" panose="02030504000101010101" pitchFamily="18" charset="-127"/>
                <a:ea typeface="휴먼옛체" panose="02030504000101010101" pitchFamily="18" charset="-127"/>
              </a:rPr>
              <a:t>find ready-to-use examples and solutions</a:t>
            </a:r>
            <a:r>
              <a:rPr lang="en-US" altLang="ko-KR" sz="1600" b="0" dirty="0" smtClean="0">
                <a:latin typeface="휴먼옛체" panose="02030504000101010101" pitchFamily="18" charset="-127"/>
                <a:ea typeface="휴먼옛체" panose="02030504000101010101" pitchFamily="18" charset="-127"/>
              </a:rPr>
              <a:t> in the Microsoft Azure Marketplace or Cortana Intelligence Gallery.</a:t>
            </a:r>
          </a:p>
        </p:txBody>
      </p:sp>
      <p:pic>
        <p:nvPicPr>
          <p:cNvPr id="3" name="Picture 2"/>
          <p:cNvPicPr>
            <a:picLocks noChangeAspect="1"/>
          </p:cNvPicPr>
          <p:nvPr/>
        </p:nvPicPr>
        <p:blipFill>
          <a:blip r:embed="rId2"/>
          <a:stretch>
            <a:fillRect/>
          </a:stretch>
        </p:blipFill>
        <p:spPr>
          <a:xfrm>
            <a:off x="833551" y="3274545"/>
            <a:ext cx="8273824" cy="3300881"/>
          </a:xfrm>
          <a:prstGeom prst="rect">
            <a:avLst/>
          </a:prstGeom>
        </p:spPr>
      </p:pic>
    </p:spTree>
    <p:extLst>
      <p:ext uri="{BB962C8B-B14F-4D97-AF65-F5344CB8AC3E}">
        <p14:creationId xmlns:p14="http://schemas.microsoft.com/office/powerpoint/2010/main" val="155725589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a:t>
            </a:r>
            <a:r>
              <a:rPr lang="en-US" altLang="ko-KR" dirty="0" smtClean="0"/>
              <a:t>ML Exercises: Classification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49</a:t>
            </a:fld>
            <a:r>
              <a:rPr lang="en-US" altLang="ko-KR" smtClean="0"/>
              <a:t> -</a:t>
            </a:r>
            <a:endParaRPr lang="en-US" altLang="ko-KR"/>
          </a:p>
        </p:txBody>
      </p:sp>
      <p:sp>
        <p:nvSpPr>
          <p:cNvPr id="4" name="TextBox 3"/>
          <p:cNvSpPr txBox="1"/>
          <p:nvPr/>
        </p:nvSpPr>
        <p:spPr>
          <a:xfrm>
            <a:off x="360000" y="720000"/>
            <a:ext cx="4647429" cy="3539430"/>
          </a:xfrm>
          <a:prstGeom prst="rect">
            <a:avLst/>
          </a:prstGeom>
          <a:noFill/>
        </p:spPr>
        <p:txBody>
          <a:bodyPr wrap="square" rtlCol="0">
            <a:spAutoFit/>
          </a:bodyPr>
          <a:lstStyle/>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Two-class classification</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To classify Iris flowers based on their features.</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Two flower species (classes 0 and 1). </a:t>
            </a:r>
          </a:p>
          <a:p>
            <a:pPr marL="800100" lvl="1" indent="-342900">
              <a:buAutoNum type="alphaLcPeriod"/>
            </a:pPr>
            <a:r>
              <a:rPr lang="en-US" altLang="ko-KR" sz="1600" b="0" dirty="0" smtClean="0">
                <a:latin typeface="휴먼옛체" panose="02030504000101010101" pitchFamily="18" charset="-127"/>
                <a:ea typeface="휴먼옛체" panose="02030504000101010101" pitchFamily="18" charset="-127"/>
              </a:rPr>
              <a:t>Four features for each flower (sepal length, sepal width, petal length, and petal width)</a:t>
            </a:r>
          </a:p>
          <a:p>
            <a:pPr marL="800100" lvl="1" indent="-342900">
              <a:buAutoNum type="alphaLcPeriod"/>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Multi-class classification</a:t>
            </a:r>
          </a:p>
          <a:p>
            <a:pPr marL="800100" lvl="1" indent="-342900">
              <a:buAutoNum type="arabicPeriod"/>
            </a:pPr>
            <a:r>
              <a:rPr lang="en-US" altLang="ko-KR" sz="1600" b="0" dirty="0" smtClean="0">
                <a:latin typeface="휴먼옛체" panose="02030504000101010101" pitchFamily="18" charset="-127"/>
                <a:ea typeface="휴먼옛체" panose="02030504000101010101" pitchFamily="18" charset="-127"/>
              </a:rPr>
              <a:t>To classify a letter (class), given some attribute values extracted from the hand-written letter images.</a:t>
            </a:r>
          </a:p>
          <a:p>
            <a:pPr marL="800100" lvl="1" indent="-342900">
              <a:buAutoNum type="arabicPeriod"/>
            </a:pPr>
            <a:r>
              <a:rPr lang="en-US" altLang="ko-KR" sz="1600" b="0" dirty="0" smtClean="0">
                <a:latin typeface="휴먼옛체" panose="02030504000101010101" pitchFamily="18" charset="-127"/>
                <a:ea typeface="휴먼옛체" panose="02030504000101010101" pitchFamily="18" charset="-127"/>
              </a:rPr>
              <a:t>Twenty-six letters form twenty-six classes.</a:t>
            </a:r>
          </a:p>
        </p:txBody>
      </p:sp>
      <p:pic>
        <p:nvPicPr>
          <p:cNvPr id="9218" name="Picture 2" descr="screenshot_of_experimen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0463" y="726392"/>
            <a:ext cx="4201140" cy="2619149"/>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screenshot_of_experim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938" y="4281262"/>
            <a:ext cx="4207062" cy="2294164"/>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screenshot_of_experimen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12941" y="4125687"/>
            <a:ext cx="2051050" cy="2308179"/>
          </a:xfrm>
          <a:prstGeom prst="rect">
            <a:avLst/>
          </a:prstGeom>
          <a:noFill/>
          <a:extLst>
            <a:ext uri="{909E8E84-426E-40DD-AFC4-6F175D3DCCD1}">
              <a14:hiddenFill xmlns:a14="http://schemas.microsoft.com/office/drawing/2010/main">
                <a:solidFill>
                  <a:srgbClr val="FFFFFF"/>
                </a:solidFill>
              </a14:hiddenFill>
            </a:ext>
          </a:extLst>
        </p:spPr>
      </p:pic>
      <p:pic>
        <p:nvPicPr>
          <p:cNvPr id="9226" name="Picture 10" descr="screenshot_of_experimen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00189" y="2657535"/>
            <a:ext cx="2197734" cy="2226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143470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70" name="Picture 6" descr="screenshot_of_experimen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7583" y="3755557"/>
            <a:ext cx="5569770" cy="274684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altLang="ko-KR" dirty="0"/>
              <a:t>Part III Azure </a:t>
            </a:r>
            <a:r>
              <a:rPr lang="en-US" altLang="ko-KR" dirty="0" smtClean="0"/>
              <a:t>ML Exercises: Clustering</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50</a:t>
            </a:fld>
            <a:r>
              <a:rPr lang="en-US" altLang="ko-KR" smtClean="0"/>
              <a:t> -</a:t>
            </a:r>
            <a:endParaRPr lang="en-US" altLang="ko-KR"/>
          </a:p>
        </p:txBody>
      </p:sp>
      <p:sp>
        <p:nvSpPr>
          <p:cNvPr id="4" name="TextBox 3"/>
          <p:cNvSpPr txBox="1"/>
          <p:nvPr/>
        </p:nvSpPr>
        <p:spPr>
          <a:xfrm>
            <a:off x="360000" y="720000"/>
            <a:ext cx="4647429" cy="3001014"/>
          </a:xfrm>
          <a:prstGeom prst="rect">
            <a:avLst/>
          </a:prstGeom>
          <a:noFill/>
        </p:spPr>
        <p:txBody>
          <a:bodyPr wrap="square" rtlCol="0">
            <a:spAutoFit/>
          </a:bodyPr>
          <a:lstStyle/>
          <a:p>
            <a:pPr marL="342900" indent="-342900">
              <a:lnSpc>
                <a:spcPct val="150000"/>
              </a:lnSpc>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Clustering differs from classification in that the training dataset does not have ground-truth labels by itself.</a:t>
            </a:r>
          </a:p>
          <a:p>
            <a:pPr marL="342900" indent="-342900">
              <a:lnSpc>
                <a:spcPct val="150000"/>
              </a:lnSpc>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Group the training dataset instances into distinct clusters.</a:t>
            </a:r>
          </a:p>
          <a:p>
            <a:pPr marL="342900" indent="-342900">
              <a:lnSpc>
                <a:spcPct val="150000"/>
              </a:lnSpc>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During the training process, the model labels the entries by leaning the differences between their features.</a:t>
            </a:r>
          </a:p>
        </p:txBody>
      </p:sp>
      <p:pic>
        <p:nvPicPr>
          <p:cNvPr id="11266" name="Picture 2" descr="screenshot_of_experimen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57190" y="802687"/>
            <a:ext cx="4602735" cy="3188742"/>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screenshot_of_experimen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482982" y="3991429"/>
            <a:ext cx="5076944" cy="2510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04631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a:t>
            </a:r>
            <a:r>
              <a:rPr lang="en-US" altLang="ko-KR" dirty="0" smtClean="0"/>
              <a:t>ML Exercises: Regression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51</a:t>
            </a:fld>
            <a:r>
              <a:rPr lang="en-US" altLang="ko-KR" smtClean="0"/>
              <a:t> -</a:t>
            </a:r>
            <a:endParaRPr lang="en-US" altLang="ko-KR"/>
          </a:p>
        </p:txBody>
      </p:sp>
      <p:sp>
        <p:nvSpPr>
          <p:cNvPr id="4" name="TextBox 3"/>
          <p:cNvSpPr txBox="1"/>
          <p:nvPr/>
        </p:nvSpPr>
        <p:spPr>
          <a:xfrm>
            <a:off x="360000" y="720000"/>
            <a:ext cx="4647429" cy="1323439"/>
          </a:xfrm>
          <a:prstGeom prst="rect">
            <a:avLst/>
          </a:prstGeom>
          <a:noFill/>
        </p:spPr>
        <p:txBody>
          <a:bodyPr wrap="square" rtlCol="0">
            <a:spAutoFit/>
          </a:bodyPr>
          <a:lstStyle/>
          <a:p>
            <a:pPr marL="342900"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To predict the price of a car based on its features including make, fuel type, body type, drive wheel, etc.</a:t>
            </a:r>
          </a:p>
          <a:p>
            <a:pPr lvl="1"/>
            <a:endParaRPr lang="en-US" altLang="ko-KR" sz="1600" b="0" dirty="0" smtClean="0">
              <a:latin typeface="휴먼옛체" panose="02030504000101010101" pitchFamily="18" charset="-127"/>
              <a:ea typeface="휴먼옛체" panose="02030504000101010101" pitchFamily="18" charset="-127"/>
            </a:endParaRPr>
          </a:p>
          <a:p>
            <a:pPr marL="800100" lvl="1" indent="-342900">
              <a:buAutoNum type="alphaLcPeriod"/>
            </a:pPr>
            <a:endParaRPr lang="en-US" altLang="ko-KR" sz="1600" b="0" dirty="0" smtClean="0">
              <a:latin typeface="휴먼옛체" panose="02030504000101010101" pitchFamily="18" charset="-127"/>
              <a:ea typeface="휴먼옛체" panose="02030504000101010101" pitchFamily="18" charset="-127"/>
            </a:endParaRPr>
          </a:p>
        </p:txBody>
      </p:sp>
      <p:pic>
        <p:nvPicPr>
          <p:cNvPr id="10242" name="Picture 2" descr="screenshot_of_experimen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8571" y="908791"/>
            <a:ext cx="4640490" cy="2610276"/>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screenshot_of_experim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3061" y="3498851"/>
            <a:ext cx="6096000" cy="3076575"/>
          </a:xfrm>
          <a:prstGeom prst="rect">
            <a:avLst/>
          </a:prstGeom>
          <a:noFill/>
          <a:extLst>
            <a:ext uri="{909E8E84-426E-40DD-AFC4-6F175D3DCCD1}">
              <a14:hiddenFill xmlns:a14="http://schemas.microsoft.com/office/drawing/2010/main">
                <a:solidFill>
                  <a:srgbClr val="FFFFFF"/>
                </a:solidFill>
              </a14:hiddenFill>
            </a:ext>
          </a:extLst>
        </p:spPr>
      </p:pic>
      <p:pic>
        <p:nvPicPr>
          <p:cNvPr id="10246" name="Picture 6" descr="screenshot_of_experimen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800" y="2245771"/>
            <a:ext cx="4783771" cy="3176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86631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a:t>Part III Azure ML Exercises: </a:t>
            </a:r>
            <a:r>
              <a:rPr lang="en-US" altLang="ko-KR" dirty="0" smtClean="0"/>
              <a:t>Recommendation</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52</a:t>
            </a:fld>
            <a:r>
              <a:rPr lang="en-US" altLang="ko-KR" smtClean="0"/>
              <a:t> -</a:t>
            </a:r>
            <a:endParaRPr lang="en-US" altLang="ko-KR"/>
          </a:p>
        </p:txBody>
      </p:sp>
      <p:pic>
        <p:nvPicPr>
          <p:cNvPr id="5122" name="Picture 2" descr="image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158" y="823595"/>
            <a:ext cx="4760163" cy="454088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9520" y="2208269"/>
            <a:ext cx="6070600" cy="4367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032090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88937" y="76200"/>
            <a:ext cx="9153647" cy="517525"/>
          </a:xfrm>
        </p:spPr>
        <p:txBody>
          <a:bodyPr/>
          <a:lstStyle/>
          <a:p>
            <a:r>
              <a:rPr lang="en-US" altLang="ko-KR" dirty="0" smtClean="0">
                <a:latin typeface="Yet R" panose="020B0600000101010101" charset="-127"/>
                <a:ea typeface="Yet R" panose="020B0600000101010101" charset="-127"/>
              </a:rPr>
              <a:t>Part IV Lessons and Resources </a:t>
            </a:r>
            <a:endParaRPr lang="ko-KR" altLang="en-US" dirty="0">
              <a:latin typeface="Yet R" panose="020B0600000101010101" charset="-127"/>
              <a:ea typeface="Yet R" panose="020B0600000101010101" charset="-127"/>
            </a:endParaRPr>
          </a:p>
        </p:txBody>
      </p:sp>
      <p:sp>
        <p:nvSpPr>
          <p:cNvPr id="3" name="슬라이드 번호 개체 틀 2"/>
          <p:cNvSpPr>
            <a:spLocks noGrp="1"/>
          </p:cNvSpPr>
          <p:nvPr>
            <p:ph type="sldNum" sz="quarter" idx="10"/>
          </p:nvPr>
        </p:nvSpPr>
        <p:spPr/>
        <p:txBody>
          <a:bodyPr/>
          <a:lstStyle/>
          <a:p>
            <a:pPr>
              <a:defRPr/>
            </a:pPr>
            <a:r>
              <a:rPr lang="en-US" altLang="ko-KR" smtClean="0">
                <a:latin typeface="Yet R" panose="020B0600000101010101" charset="-127"/>
                <a:ea typeface="Yet R" panose="020B0600000101010101" charset="-127"/>
              </a:rPr>
              <a:t>- </a:t>
            </a:r>
            <a:fld id="{5582284B-5FC9-4F04-A21C-87CF94294A74}" type="slidenum">
              <a:rPr lang="en-US" altLang="ko-KR" smtClean="0">
                <a:latin typeface="Yet R" panose="020B0600000101010101" charset="-127"/>
                <a:ea typeface="Yet R" panose="020B0600000101010101" charset="-127"/>
              </a:rPr>
              <a:pPr>
                <a:defRPr/>
              </a:pPr>
              <a:t>53</a:t>
            </a:fld>
            <a:r>
              <a:rPr lang="en-US" altLang="ko-KR" smtClean="0">
                <a:latin typeface="Yet R" panose="020B0600000101010101" charset="-127"/>
                <a:ea typeface="Yet R" panose="020B0600000101010101" charset="-127"/>
              </a:rPr>
              <a:t> -</a:t>
            </a:r>
            <a:endParaRPr lang="en-US" altLang="ko-KR">
              <a:latin typeface="Yet R" panose="020B0600000101010101" charset="-127"/>
              <a:ea typeface="Yet R" panose="020B0600000101010101" charset="-127"/>
            </a:endParaRPr>
          </a:p>
        </p:txBody>
      </p:sp>
      <p:sp>
        <p:nvSpPr>
          <p:cNvPr id="4" name="TextBox 3"/>
          <p:cNvSpPr txBox="1"/>
          <p:nvPr/>
        </p:nvSpPr>
        <p:spPr>
          <a:xfrm>
            <a:off x="360000" y="720000"/>
            <a:ext cx="9322220" cy="4770537"/>
          </a:xfrm>
          <a:prstGeom prst="rect">
            <a:avLst/>
          </a:prstGeom>
          <a:noFill/>
        </p:spPr>
        <p:txBody>
          <a:bodyPr wrap="square" rtlCol="0">
            <a:spAutoFit/>
          </a:bodyPr>
          <a:lstStyle/>
          <a:p>
            <a:pPr marL="342900" indent="-342900">
              <a:buAutoNum type="arabicPeriod"/>
            </a:pPr>
            <a:r>
              <a:rPr lang="en-US" altLang="ko-KR" sz="1600" b="0" dirty="0" smtClean="0">
                <a:latin typeface="Yet R" panose="020B0600000101010101" charset="-127"/>
                <a:ea typeface="Yet R" panose="020B0600000101010101" charset="-127"/>
              </a:rPr>
              <a:t>Data wrangling is important</a:t>
            </a:r>
          </a:p>
          <a:p>
            <a:pPr marL="800100" lvl="1" indent="-342900">
              <a:buAutoNum type="alphaLcPeriod"/>
            </a:pPr>
            <a:r>
              <a:rPr lang="en-US" altLang="ko-KR" sz="1600" b="0" dirty="0" smtClean="0">
                <a:latin typeface="Yet R" panose="020B0600000101010101" charset="-127"/>
                <a:ea typeface="Yet R" panose="020B0600000101010101" charset="-127"/>
              </a:rPr>
              <a:t>More time is spent on data wrangling than model building.</a:t>
            </a:r>
          </a:p>
          <a:p>
            <a:pPr marL="800100" lvl="1" indent="-342900">
              <a:buFontTx/>
              <a:buAutoNum type="alphaLcPeriod"/>
            </a:pPr>
            <a:r>
              <a:rPr lang="en-US" altLang="ko-KR" sz="1600" b="0" dirty="0" smtClean="0">
                <a:latin typeface="Yet R" panose="020B0600000101010101" charset="-127"/>
                <a:ea typeface="Yet R" panose="020B0600000101010101" charset="-127"/>
              </a:rPr>
              <a:t>Different sources, formats, schemas, missing values and noisy data.</a:t>
            </a:r>
          </a:p>
          <a:p>
            <a:pPr marL="800100" lvl="1" indent="-342900">
              <a:buAutoNum type="alphaLcPeriod"/>
            </a:pPr>
            <a:r>
              <a:rPr lang="en-US" altLang="ko-KR" sz="1600" b="0" dirty="0" smtClean="0">
                <a:latin typeface="Yet R" panose="020B0600000101010101" charset="-127"/>
                <a:ea typeface="Yet R" panose="020B0600000101010101" charset="-127"/>
              </a:rPr>
              <a:t>Data manipulation modules are very popular: Execute R script, SQL Transform, etc.</a:t>
            </a:r>
          </a:p>
          <a:p>
            <a:pPr lvl="1"/>
            <a:endParaRPr lang="en-US" altLang="ko-KR" sz="1600" b="0" dirty="0">
              <a:latin typeface="Yet R" panose="020B0600000101010101" charset="-127"/>
              <a:ea typeface="Yet R" panose="020B0600000101010101" charset="-127"/>
            </a:endParaRPr>
          </a:p>
          <a:p>
            <a:pPr marL="342900" indent="-342900">
              <a:buAutoNum type="arabicPeriod"/>
            </a:pPr>
            <a:r>
              <a:rPr lang="en-US" altLang="ko-KR" sz="1600" b="0" dirty="0" smtClean="0">
                <a:latin typeface="Yet R" panose="020B0600000101010101" charset="-127"/>
                <a:ea typeface="Yet R" panose="020B0600000101010101" charset="-127"/>
              </a:rPr>
              <a:t>Azure ML Modeling</a:t>
            </a:r>
          </a:p>
          <a:p>
            <a:pPr marL="800100" lvl="1" indent="-342900">
              <a:buFont typeface="+mj-lt"/>
              <a:buAutoNum type="alphaLcPeriod"/>
            </a:pPr>
            <a:r>
              <a:rPr lang="en-US" altLang="ko-KR" sz="1600" b="0" dirty="0" smtClean="0">
                <a:latin typeface="Yet R" panose="020B0600000101010101" charset="-127"/>
                <a:ea typeface="Yet R" panose="020B0600000101010101" charset="-127"/>
              </a:rPr>
              <a:t>Modeling depends on the </a:t>
            </a:r>
            <a:r>
              <a:rPr lang="en-US" altLang="ko-KR" sz="1600" b="0" dirty="0" smtClean="0">
                <a:latin typeface="Yet R" panose="020B0600000101010101" charset="-127"/>
                <a:ea typeface="Yet R" panose="020B0600000101010101" charset="-127"/>
              </a:rPr>
              <a:t>Business Application Domain </a:t>
            </a:r>
            <a:r>
              <a:rPr lang="en-US" altLang="ko-KR" sz="1600" b="0" dirty="0" smtClean="0">
                <a:latin typeface="Yet R" panose="020B0600000101010101" charset="-127"/>
                <a:ea typeface="Yet R" panose="020B0600000101010101" charset="-127"/>
              </a:rPr>
              <a:t>and Data.</a:t>
            </a:r>
          </a:p>
          <a:p>
            <a:pPr marL="800100" lvl="1" indent="-342900">
              <a:buFont typeface="+mj-lt"/>
              <a:buAutoNum type="alphaLcPeriod"/>
            </a:pPr>
            <a:r>
              <a:rPr lang="en-US" altLang="ko-KR" sz="1600" b="0" dirty="0" smtClean="0">
                <a:latin typeface="Yet R" panose="020B0600000101010101" charset="-127"/>
                <a:ea typeface="Yet R" panose="020B0600000101010101" charset="-127"/>
              </a:rPr>
              <a:t>Feature </a:t>
            </a:r>
            <a:r>
              <a:rPr lang="en-US" altLang="ko-KR" sz="1600" b="0" dirty="0" smtClean="0">
                <a:latin typeface="Yet R" panose="020B0600000101010101" charset="-127"/>
                <a:ea typeface="Yet R" panose="020B0600000101010101" charset="-127"/>
              </a:rPr>
              <a:t>Engineering is essential. </a:t>
            </a:r>
            <a:endParaRPr lang="en-US" altLang="ko-KR" sz="1600" b="0" dirty="0" smtClean="0">
              <a:latin typeface="Yet R" panose="020B0600000101010101" charset="-127"/>
              <a:ea typeface="Yet R" panose="020B0600000101010101" charset="-127"/>
            </a:endParaRPr>
          </a:p>
          <a:p>
            <a:pPr marL="800100" lvl="1" indent="-342900">
              <a:buFont typeface="+mj-lt"/>
              <a:buAutoNum type="alphaLcPeriod"/>
            </a:pPr>
            <a:r>
              <a:rPr lang="en-US" altLang="ko-KR" sz="1600" b="0" dirty="0" smtClean="0">
                <a:latin typeface="Yet R" panose="020B0600000101010101" charset="-127"/>
                <a:ea typeface="Yet R" panose="020B0600000101010101" charset="-127"/>
              </a:rPr>
              <a:t>Parameter </a:t>
            </a:r>
            <a:r>
              <a:rPr lang="en-US" altLang="ko-KR" sz="1600" b="0" dirty="0" smtClean="0">
                <a:latin typeface="Yet R" panose="020B0600000101010101" charset="-127"/>
                <a:ea typeface="Yet R" panose="020B0600000101010101" charset="-127"/>
              </a:rPr>
              <a:t>Tuning is needed.</a:t>
            </a:r>
          </a:p>
          <a:p>
            <a:pPr marL="800100" lvl="1" indent="-342900">
              <a:buFont typeface="+mj-lt"/>
              <a:buAutoNum type="alphaLcPeriod"/>
            </a:pPr>
            <a:r>
              <a:rPr lang="en-US" altLang="ko-KR" sz="1600" b="0" dirty="0" smtClean="0">
                <a:latin typeface="Yet R" panose="020B0600000101010101" charset="-127"/>
                <a:ea typeface="Yet R" panose="020B0600000101010101" charset="-127"/>
              </a:rPr>
              <a:t>Learn R or Python Script.</a:t>
            </a:r>
          </a:p>
          <a:p>
            <a:pPr lvl="1"/>
            <a:endParaRPr lang="en-US" altLang="ko-KR" sz="1600" b="0" dirty="0">
              <a:latin typeface="Yet R" panose="020B0600000101010101" charset="-127"/>
              <a:ea typeface="Yet R" panose="020B0600000101010101" charset="-127"/>
            </a:endParaRPr>
          </a:p>
          <a:p>
            <a:pPr marL="342900" indent="-342900">
              <a:buFont typeface="+mj-lt"/>
              <a:buAutoNum type="arabicPeriod"/>
            </a:pPr>
            <a:r>
              <a:rPr lang="en-US" altLang="ko-KR" sz="1600" b="0" dirty="0" smtClean="0">
                <a:latin typeface="Yet R" panose="020B0600000101010101" charset="-127"/>
                <a:ea typeface="Yet R" panose="020B0600000101010101" charset="-127"/>
              </a:rPr>
              <a:t>Resources</a:t>
            </a:r>
            <a:endParaRPr lang="en-US" altLang="ko-KR" sz="1600" b="0" dirty="0">
              <a:latin typeface="Yet R" panose="020B0600000101010101" charset="-127"/>
              <a:ea typeface="Yet R" panose="020B0600000101010101" charset="-127"/>
            </a:endParaRPr>
          </a:p>
          <a:p>
            <a:pPr marL="800100" lvl="1" indent="-342900">
              <a:buFont typeface="+mj-lt"/>
              <a:buAutoNum type="alphaLcPeriod"/>
            </a:pPr>
            <a:r>
              <a:rPr lang="en-US" altLang="ko-KR" sz="1600" b="0" dirty="0" smtClean="0">
                <a:latin typeface="Yet R" panose="020B0600000101010101" charset="-127"/>
                <a:ea typeface="Yet R" panose="020B0600000101010101" charset="-127"/>
              </a:rPr>
              <a:t>Getting Started: </a:t>
            </a:r>
            <a:r>
              <a:rPr lang="en-US" altLang="ko-KR" sz="1600" b="0" dirty="0" smtClean="0">
                <a:latin typeface="Yet R" panose="020B0600000101010101" charset="-127"/>
                <a:ea typeface="Yet R" panose="020B0600000101010101" charset="-127"/>
                <a:hlinkClick r:id="rId2"/>
              </a:rPr>
              <a:t>https://studio.azureml.net</a:t>
            </a:r>
            <a:endParaRPr lang="en-US" altLang="ko-KR" sz="1600" b="0" dirty="0" smtClean="0">
              <a:latin typeface="Yet R" panose="020B0600000101010101" charset="-127"/>
              <a:ea typeface="Yet R" panose="020B0600000101010101" charset="-127"/>
            </a:endParaRPr>
          </a:p>
          <a:p>
            <a:pPr marL="800100" lvl="1" indent="-342900">
              <a:buFont typeface="+mj-lt"/>
              <a:buAutoNum type="alphaLcPeriod"/>
            </a:pPr>
            <a:r>
              <a:rPr lang="en-US" sz="1600" dirty="0"/>
              <a:t>Gallery: </a:t>
            </a:r>
            <a:r>
              <a:rPr lang="en-US" sz="1600" dirty="0">
                <a:hlinkClick r:id="rId3"/>
              </a:rPr>
              <a:t>http://gallery.azureml.net/</a:t>
            </a:r>
            <a:endParaRPr lang="en-US" sz="1600" dirty="0"/>
          </a:p>
          <a:p>
            <a:pPr marL="800100" lvl="1" indent="-342900">
              <a:buFont typeface="+mj-lt"/>
              <a:buAutoNum type="alphaLcPeriod"/>
            </a:pPr>
            <a:r>
              <a:rPr lang="en-US" sz="1600" dirty="0" smtClean="0"/>
              <a:t>Site/ML </a:t>
            </a:r>
            <a:r>
              <a:rPr lang="en-US" sz="1600" dirty="0"/>
              <a:t>Studio/Docs: </a:t>
            </a:r>
            <a:r>
              <a:rPr lang="en-US" sz="1600" dirty="0">
                <a:hlinkClick r:id="rId4"/>
              </a:rPr>
              <a:t>http://</a:t>
            </a:r>
            <a:r>
              <a:rPr lang="en-US" sz="1600" dirty="0" smtClean="0">
                <a:hlinkClick r:id="rId4"/>
              </a:rPr>
              <a:t>azure.microsoft.com/en-us/services/machine-learning/</a:t>
            </a:r>
            <a:endParaRPr lang="en-US" sz="1600" dirty="0" smtClean="0"/>
          </a:p>
          <a:p>
            <a:pPr marL="800100" lvl="1" indent="-342900">
              <a:buFont typeface="+mj-lt"/>
              <a:buAutoNum type="alphaLcPeriod"/>
            </a:pPr>
            <a:r>
              <a:rPr lang="en-US" sz="1600" dirty="0" smtClean="0"/>
              <a:t>Blog</a:t>
            </a:r>
            <a:r>
              <a:rPr lang="en-US" sz="1600" dirty="0"/>
              <a:t>: </a:t>
            </a:r>
            <a:r>
              <a:rPr lang="en-US" sz="1600" dirty="0">
                <a:hlinkClick r:id="rId5"/>
              </a:rPr>
              <a:t>http://</a:t>
            </a:r>
            <a:r>
              <a:rPr lang="en-US" sz="1600" dirty="0" smtClean="0">
                <a:hlinkClick r:id="rId5"/>
              </a:rPr>
              <a:t>blogs.technet.com/b/machinelearning/</a:t>
            </a:r>
            <a:endParaRPr lang="en-US" sz="1600" dirty="0" smtClean="0"/>
          </a:p>
          <a:p>
            <a:pPr marL="800100" lvl="1" indent="-342900">
              <a:buFont typeface="+mj-lt"/>
              <a:buAutoNum type="alphaLcPeriod"/>
            </a:pPr>
            <a:r>
              <a:rPr lang="en-US" sz="1600" dirty="0" err="1" smtClean="0"/>
              <a:t>edX</a:t>
            </a:r>
            <a:r>
              <a:rPr lang="en-US" sz="1600" dirty="0" smtClean="0"/>
              <a:t>: Microsoft DAT203X Data Science and Machine </a:t>
            </a:r>
            <a:r>
              <a:rPr lang="en-US" sz="1600" dirty="0"/>
              <a:t>Learning </a:t>
            </a:r>
            <a:r>
              <a:rPr lang="en-US" sz="1600" dirty="0" smtClean="0"/>
              <a:t>Essentials </a:t>
            </a:r>
            <a:r>
              <a:rPr lang="en-US" sz="1600" dirty="0" smtClean="0">
                <a:hlinkClick r:id="rId6"/>
              </a:rPr>
              <a:t>https</a:t>
            </a:r>
            <a:r>
              <a:rPr lang="en-US" sz="1600" dirty="0">
                <a:hlinkClick r:id="rId6"/>
              </a:rPr>
              <a:t>://</a:t>
            </a:r>
            <a:r>
              <a:rPr lang="en-US" sz="1600" dirty="0" smtClean="0">
                <a:hlinkClick r:id="rId6"/>
              </a:rPr>
              <a:t>courses.edx.org/courses/course-v1:Microsoft+DAT203x+3T2015/info</a:t>
            </a:r>
            <a:r>
              <a:rPr lang="en-US" sz="1600" dirty="0" smtClean="0"/>
              <a:t> </a:t>
            </a:r>
          </a:p>
          <a:p>
            <a:pPr marL="800100" lvl="1" indent="-342900">
              <a:buFont typeface="+mj-lt"/>
              <a:buAutoNum type="alphaLcPeriod"/>
            </a:pPr>
            <a:r>
              <a:rPr lang="en-US" sz="1600" dirty="0" smtClean="0"/>
              <a:t>Microsoft Virtual Academy: </a:t>
            </a:r>
            <a:r>
              <a:rPr lang="en-US" sz="1600" dirty="0" smtClean="0">
                <a:hlinkClick r:id="rId7"/>
              </a:rPr>
              <a:t>https</a:t>
            </a:r>
            <a:r>
              <a:rPr lang="en-US" sz="1600" dirty="0">
                <a:hlinkClick r:id="rId7"/>
              </a:rPr>
              <a:t>://mva.microsoft.com</a:t>
            </a:r>
            <a:r>
              <a:rPr lang="en-US" sz="1600" dirty="0" smtClean="0">
                <a:hlinkClick r:id="rId7"/>
              </a:rPr>
              <a:t>/</a:t>
            </a:r>
            <a:r>
              <a:rPr lang="en-US" sz="1600" dirty="0" smtClean="0"/>
              <a:t> </a:t>
            </a:r>
          </a:p>
        </p:txBody>
      </p:sp>
    </p:spTree>
    <p:extLst>
      <p:ext uri="{BB962C8B-B14F-4D97-AF65-F5344CB8AC3E}">
        <p14:creationId xmlns:p14="http://schemas.microsoft.com/office/powerpoint/2010/main" val="214638960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latin typeface="Yet R" panose="020B0600000101010101" charset="-127"/>
                <a:ea typeface="Yet R" panose="020B0600000101010101" charset="-127"/>
              </a:rPr>
              <a:t>Q and A</a:t>
            </a:r>
            <a:endParaRPr lang="ko-KR" altLang="en-US" dirty="0">
              <a:latin typeface="Yet R" panose="020B0600000101010101" charset="-127"/>
              <a:ea typeface="Yet R" panose="020B0600000101010101" charset="-127"/>
            </a:endParaRPr>
          </a:p>
        </p:txBody>
      </p:sp>
      <p:sp>
        <p:nvSpPr>
          <p:cNvPr id="3" name="슬라이드 번호 개체 틀 2"/>
          <p:cNvSpPr>
            <a:spLocks noGrp="1"/>
          </p:cNvSpPr>
          <p:nvPr>
            <p:ph type="sldNum" sz="quarter" idx="10"/>
          </p:nvPr>
        </p:nvSpPr>
        <p:spPr/>
        <p:txBody>
          <a:bodyPr/>
          <a:lstStyle/>
          <a:p>
            <a:pPr>
              <a:defRPr/>
            </a:pPr>
            <a:r>
              <a:rPr lang="en-US" altLang="ko-KR" smtClean="0">
                <a:latin typeface="Yet R" panose="020B0600000101010101" charset="-127"/>
                <a:ea typeface="Yet R" panose="020B0600000101010101" charset="-127"/>
              </a:rPr>
              <a:t>- </a:t>
            </a:r>
            <a:fld id="{5582284B-5FC9-4F04-A21C-87CF94294A74}" type="slidenum">
              <a:rPr lang="en-US" altLang="ko-KR" smtClean="0">
                <a:latin typeface="Yet R" panose="020B0600000101010101" charset="-127"/>
                <a:ea typeface="Yet R" panose="020B0600000101010101" charset="-127"/>
              </a:rPr>
              <a:pPr>
                <a:defRPr/>
              </a:pPr>
              <a:t>54</a:t>
            </a:fld>
            <a:r>
              <a:rPr lang="en-US" altLang="ko-KR" smtClean="0">
                <a:latin typeface="Yet R" panose="020B0600000101010101" charset="-127"/>
                <a:ea typeface="Yet R" panose="020B0600000101010101" charset="-127"/>
              </a:rPr>
              <a:t> -</a:t>
            </a:r>
            <a:endParaRPr lang="en-US" altLang="ko-KR">
              <a:latin typeface="Yet R" panose="020B0600000101010101" charset="-127"/>
              <a:ea typeface="Yet R" panose="020B0600000101010101" charset="-127"/>
            </a:endParaRPr>
          </a:p>
        </p:txBody>
      </p:sp>
      <p:graphicFrame>
        <p:nvGraphicFramePr>
          <p:cNvPr id="4" name="개체 3"/>
          <p:cNvGraphicFramePr>
            <a:graphicFrameLocks noGrp="1" noChangeAspect="1"/>
          </p:cNvGraphicFramePr>
          <p:nvPr>
            <p:extLst>
              <p:ext uri="{D42A27DB-BD31-4B8C-83A1-F6EECF244321}">
                <p14:modId xmlns:p14="http://schemas.microsoft.com/office/powerpoint/2010/main" val="3393135003"/>
              </p:ext>
            </p:extLst>
          </p:nvPr>
        </p:nvGraphicFramePr>
        <p:xfrm>
          <a:off x="3834397" y="2249859"/>
          <a:ext cx="1660568" cy="2417836"/>
        </p:xfrm>
        <a:graphic>
          <a:graphicData uri="http://schemas.openxmlformats.org/presentationml/2006/ole">
            <mc:AlternateContent xmlns:mc="http://schemas.openxmlformats.org/markup-compatibility/2006">
              <mc:Choice xmlns:v="urn:schemas-microsoft-com:vml" Requires="v">
                <p:oleObj spid="_x0000_s1947" name="비트맵 이미지" r:id="rId3" imgW="3847619" imgH="5601482" progId="PBrush">
                  <p:embed/>
                </p:oleObj>
              </mc:Choice>
              <mc:Fallback>
                <p:oleObj name="비트맵 이미지" r:id="rId3" imgW="3847619" imgH="5601482" progId="PBrush">
                  <p:embed/>
                  <p:pic>
                    <p:nvPicPr>
                      <p:cNvPr id="0" name="Picture 89"/>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34397" y="2249859"/>
                        <a:ext cx="1660568" cy="241783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6298129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8937" y="76200"/>
            <a:ext cx="9192947" cy="517525"/>
          </a:xfrm>
        </p:spPr>
        <p:txBody>
          <a:bodyPr/>
          <a:lstStyle/>
          <a:p>
            <a:r>
              <a:rPr lang="en-US" altLang="ko-KR" dirty="0"/>
              <a:t>Part I </a:t>
            </a:r>
            <a:r>
              <a:rPr lang="en-US" altLang="ko-KR" dirty="0" smtClean="0"/>
              <a:t>Cortana Analytics Suite</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5</a:t>
            </a:fld>
            <a:r>
              <a:rPr lang="en-US" altLang="ko-KR" smtClean="0"/>
              <a:t> -</a:t>
            </a:r>
            <a:endParaRPr lang="en-US" altLang="ko-KR"/>
          </a:p>
        </p:txBody>
      </p:sp>
      <p:pic>
        <p:nvPicPr>
          <p:cNvPr id="5" name="Picture 4"/>
          <p:cNvPicPr>
            <a:picLocks noChangeAspect="1"/>
          </p:cNvPicPr>
          <p:nvPr/>
        </p:nvPicPr>
        <p:blipFill>
          <a:blip r:embed="rId2"/>
          <a:stretch>
            <a:fillRect/>
          </a:stretch>
        </p:blipFill>
        <p:spPr>
          <a:xfrm>
            <a:off x="388937" y="1346014"/>
            <a:ext cx="9198572" cy="4312324"/>
          </a:xfrm>
          <a:prstGeom prst="rect">
            <a:avLst/>
          </a:prstGeom>
        </p:spPr>
      </p:pic>
    </p:spTree>
    <p:extLst>
      <p:ext uri="{BB962C8B-B14F-4D97-AF65-F5344CB8AC3E}">
        <p14:creationId xmlns:p14="http://schemas.microsoft.com/office/powerpoint/2010/main" val="23448339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Part I Azure ML Workflow</a:t>
            </a:r>
            <a:endParaRPr lang="ko-KR" altLang="en-US" dirty="0"/>
          </a:p>
        </p:txBody>
      </p:sp>
      <p:sp>
        <p:nvSpPr>
          <p:cNvPr id="11" name="Slide Number Placeholder 3"/>
          <p:cNvSpPr>
            <a:spLocks noGrp="1"/>
          </p:cNvSpPr>
          <p:nvPr>
            <p:ph type="sldNum" sz="quarter" idx="10"/>
          </p:nvPr>
        </p:nvSpPr>
        <p:spPr>
          <a:xfrm>
            <a:off x="3522663" y="6575426"/>
            <a:ext cx="2895600" cy="155575"/>
          </a:xfrm>
        </p:spPr>
        <p:txBody>
          <a:bodyPr/>
          <a:lstStyle/>
          <a:p>
            <a:pPr>
              <a:defRPr/>
            </a:pPr>
            <a:r>
              <a:rPr lang="en-US" altLang="ko-KR" dirty="0" smtClean="0"/>
              <a:t>- 3 -</a:t>
            </a:r>
            <a:endParaRPr lang="en-US" altLang="ko-KR" dirty="0"/>
          </a:p>
        </p:txBody>
      </p:sp>
      <p:grpSp>
        <p:nvGrpSpPr>
          <p:cNvPr id="12" name="Group 11"/>
          <p:cNvGrpSpPr/>
          <p:nvPr/>
        </p:nvGrpSpPr>
        <p:grpSpPr>
          <a:xfrm>
            <a:off x="635725" y="905691"/>
            <a:ext cx="8934995" cy="5638700"/>
            <a:chOff x="182521" y="451262"/>
            <a:chExt cx="11877758" cy="6616090"/>
          </a:xfrm>
        </p:grpSpPr>
        <p:sp>
          <p:nvSpPr>
            <p:cNvPr id="13" name="Rectangle 12"/>
            <p:cNvSpPr/>
            <p:nvPr/>
          </p:nvSpPr>
          <p:spPr>
            <a:xfrm>
              <a:off x="3200401" y="451262"/>
              <a:ext cx="5781040" cy="640673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678829" y="998072"/>
              <a:ext cx="1851379" cy="325013"/>
            </a:xfrm>
            <a:prstGeom prst="rect">
              <a:avLst/>
            </a:prstGeom>
            <a:noFill/>
          </p:spPr>
          <p:txBody>
            <a:bodyPr wrap="square" rtlCol="0">
              <a:spAutoFit/>
            </a:bodyPr>
            <a:lstStyle/>
            <a:p>
              <a:pPr algn="ctr"/>
              <a:r>
                <a:rPr lang="en-US" dirty="0" smtClean="0">
                  <a:latin typeface="+mj-lt"/>
                </a:rPr>
                <a:t>Data </a:t>
              </a:r>
              <a:endParaRPr lang="ru-RU" dirty="0">
                <a:latin typeface="+mj-lt"/>
              </a:endParaRPr>
            </a:p>
          </p:txBody>
        </p:sp>
        <p:sp>
          <p:nvSpPr>
            <p:cNvPr id="15" name="TextBox 14"/>
            <p:cNvSpPr txBox="1"/>
            <p:nvPr/>
          </p:nvSpPr>
          <p:spPr>
            <a:xfrm>
              <a:off x="4596793" y="954335"/>
              <a:ext cx="3363946" cy="325013"/>
            </a:xfrm>
            <a:prstGeom prst="rect">
              <a:avLst/>
            </a:prstGeom>
            <a:noFill/>
          </p:spPr>
          <p:txBody>
            <a:bodyPr wrap="square" rtlCol="0">
              <a:spAutoFit/>
            </a:bodyPr>
            <a:lstStyle/>
            <a:p>
              <a:pPr algn="ctr"/>
              <a:r>
                <a:rPr lang="en-US" b="1" dirty="0" smtClean="0">
                  <a:solidFill>
                    <a:schemeClr val="bg1"/>
                  </a:solidFill>
                  <a:latin typeface="+mj-lt"/>
                </a:rPr>
                <a:t>Azure Machine Learning</a:t>
              </a:r>
              <a:endParaRPr lang="ru-RU" b="1" dirty="0">
                <a:solidFill>
                  <a:schemeClr val="bg1"/>
                </a:solidFill>
                <a:latin typeface="+mj-lt"/>
              </a:endParaRPr>
            </a:p>
          </p:txBody>
        </p:sp>
        <p:sp>
          <p:nvSpPr>
            <p:cNvPr id="16" name="TextBox 15"/>
            <p:cNvSpPr txBox="1"/>
            <p:nvPr/>
          </p:nvSpPr>
          <p:spPr>
            <a:xfrm>
              <a:off x="9116239" y="954335"/>
              <a:ext cx="2726267" cy="325013"/>
            </a:xfrm>
            <a:prstGeom prst="rect">
              <a:avLst/>
            </a:prstGeom>
            <a:noFill/>
          </p:spPr>
          <p:txBody>
            <a:bodyPr wrap="square" rtlCol="0">
              <a:spAutoFit/>
            </a:bodyPr>
            <a:lstStyle/>
            <a:p>
              <a:pPr algn="ctr"/>
              <a:r>
                <a:rPr lang="en-US" dirty="0" smtClean="0">
                  <a:latin typeface="+mj-lt"/>
                </a:rPr>
                <a:t>Consumers</a:t>
              </a:r>
              <a:endParaRPr lang="ru-RU" dirty="0">
                <a:latin typeface="+mj-lt"/>
              </a:endParaRPr>
            </a:p>
          </p:txBody>
        </p:sp>
        <p:sp>
          <p:nvSpPr>
            <p:cNvPr id="17" name="TextBox 16"/>
            <p:cNvSpPr txBox="1"/>
            <p:nvPr/>
          </p:nvSpPr>
          <p:spPr>
            <a:xfrm>
              <a:off x="959976" y="4149735"/>
              <a:ext cx="2412962" cy="577801"/>
            </a:xfrm>
            <a:prstGeom prst="rect">
              <a:avLst/>
            </a:prstGeom>
            <a:noFill/>
          </p:spPr>
          <p:txBody>
            <a:bodyPr wrap="square" rtlCol="0">
              <a:spAutoFit/>
            </a:bodyPr>
            <a:lstStyle/>
            <a:p>
              <a:r>
                <a:rPr lang="en-US" sz="1400" dirty="0" smtClean="0"/>
                <a:t>Local storage</a:t>
              </a:r>
            </a:p>
            <a:p>
              <a:pPr>
                <a:tabLst>
                  <a:tab pos="263525" algn="l"/>
                </a:tabLst>
              </a:pPr>
              <a:r>
                <a:rPr lang="en-US" b="0" dirty="0" smtClean="0"/>
                <a:t>Upload data from PC</a:t>
              </a:r>
              <a:r>
                <a:rPr lang="ru-RU" b="0" dirty="0" smtClean="0"/>
                <a:t>… </a:t>
              </a:r>
              <a:endParaRPr lang="ru-RU" b="0" dirty="0"/>
            </a:p>
          </p:txBody>
        </p:sp>
        <p:sp>
          <p:nvSpPr>
            <p:cNvPr id="18" name="TextBox 17"/>
            <p:cNvSpPr txBox="1"/>
            <p:nvPr/>
          </p:nvSpPr>
          <p:spPr>
            <a:xfrm>
              <a:off x="959976" y="2502025"/>
              <a:ext cx="1929336" cy="1227826"/>
            </a:xfrm>
            <a:prstGeom prst="rect">
              <a:avLst/>
            </a:prstGeom>
            <a:noFill/>
          </p:spPr>
          <p:txBody>
            <a:bodyPr wrap="square" rtlCol="0">
              <a:spAutoFit/>
            </a:bodyPr>
            <a:lstStyle/>
            <a:p>
              <a:r>
                <a:rPr lang="en-US" sz="1400" dirty="0" smtClean="0"/>
                <a:t>Cloud storage</a:t>
              </a:r>
            </a:p>
            <a:p>
              <a:pPr>
                <a:tabLst>
                  <a:tab pos="266700" algn="l"/>
                </a:tabLst>
              </a:pPr>
              <a:r>
                <a:rPr lang="en-US" b="0" dirty="0" smtClean="0"/>
                <a:t>Azure Storage</a:t>
              </a:r>
            </a:p>
            <a:p>
              <a:pPr>
                <a:tabLst>
                  <a:tab pos="266700" algn="l"/>
                </a:tabLst>
              </a:pPr>
              <a:r>
                <a:rPr lang="en-US" b="0" dirty="0" smtClean="0"/>
                <a:t>Azure Table</a:t>
              </a:r>
            </a:p>
            <a:p>
              <a:pPr>
                <a:tabLst>
                  <a:tab pos="266700" algn="l"/>
                </a:tabLst>
              </a:pPr>
              <a:r>
                <a:rPr lang="en-US" b="0" dirty="0" smtClean="0"/>
                <a:t>Hive</a:t>
              </a:r>
            </a:p>
            <a:p>
              <a:pPr>
                <a:tabLst>
                  <a:tab pos="266700" algn="l"/>
                </a:tabLst>
              </a:pPr>
              <a:r>
                <a:rPr lang="en-US" b="0" dirty="0" smtClean="0"/>
                <a:t>etc</a:t>
              </a:r>
              <a:r>
                <a:rPr lang="en-US" b="0" dirty="0"/>
                <a:t>.</a:t>
              </a:r>
              <a:endParaRPr lang="ru-RU" b="0" dirty="0"/>
            </a:p>
          </p:txBody>
        </p:sp>
        <p:sp>
          <p:nvSpPr>
            <p:cNvPr id="19" name="TextBox 18"/>
            <p:cNvSpPr txBox="1"/>
            <p:nvPr/>
          </p:nvSpPr>
          <p:spPr>
            <a:xfrm>
              <a:off x="10593845" y="2535373"/>
              <a:ext cx="1122170" cy="325013"/>
            </a:xfrm>
            <a:prstGeom prst="rect">
              <a:avLst/>
            </a:prstGeom>
            <a:noFill/>
          </p:spPr>
          <p:txBody>
            <a:bodyPr wrap="square" rtlCol="0">
              <a:spAutoFit/>
            </a:bodyPr>
            <a:lstStyle/>
            <a:p>
              <a:r>
                <a:rPr lang="en-US" dirty="0" smtClean="0"/>
                <a:t>Excel</a:t>
              </a:r>
              <a:endParaRPr lang="ru-RU" dirty="0"/>
            </a:p>
          </p:txBody>
        </p:sp>
        <p:sp>
          <p:nvSpPr>
            <p:cNvPr id="20" name="TextBox 19"/>
            <p:cNvSpPr txBox="1"/>
            <p:nvPr/>
          </p:nvSpPr>
          <p:spPr>
            <a:xfrm>
              <a:off x="10248968" y="4450132"/>
              <a:ext cx="1811309" cy="325013"/>
            </a:xfrm>
            <a:prstGeom prst="rect">
              <a:avLst/>
            </a:prstGeom>
            <a:noFill/>
          </p:spPr>
          <p:txBody>
            <a:bodyPr wrap="square" rtlCol="0">
              <a:spAutoFit/>
            </a:bodyPr>
            <a:lstStyle/>
            <a:p>
              <a:r>
                <a:rPr lang="en-US" dirty="0" smtClean="0"/>
                <a:t>Business Apps</a:t>
              </a:r>
              <a:endParaRPr lang="ru-RU" dirty="0"/>
            </a:p>
          </p:txBody>
        </p:sp>
        <p:sp>
          <p:nvSpPr>
            <p:cNvPr id="21" name="TextBox 20"/>
            <p:cNvSpPr txBox="1"/>
            <p:nvPr/>
          </p:nvSpPr>
          <p:spPr>
            <a:xfrm>
              <a:off x="9188666" y="6525664"/>
              <a:ext cx="2871613" cy="541688"/>
            </a:xfrm>
            <a:prstGeom prst="rect">
              <a:avLst/>
            </a:prstGeom>
            <a:noFill/>
          </p:spPr>
          <p:txBody>
            <a:bodyPr wrap="square" rtlCol="0">
              <a:spAutoFit/>
            </a:bodyPr>
            <a:lstStyle/>
            <a:p>
              <a:pPr algn="r"/>
              <a:r>
                <a:rPr lang="en-US" i="1" dirty="0" smtClean="0"/>
                <a:t>Reference</a:t>
              </a:r>
              <a:r>
                <a:rPr lang="en-US" dirty="0" smtClean="0"/>
                <a:t>: </a:t>
              </a:r>
              <a:r>
                <a:rPr lang="en-US" dirty="0" smtClean="0">
                  <a:hlinkClick r:id="rId2"/>
                </a:rPr>
                <a:t>TechEd 2014 </a:t>
              </a:r>
            </a:p>
            <a:p>
              <a:pPr algn="r"/>
              <a:r>
                <a:rPr lang="en-US" dirty="0" smtClean="0">
                  <a:hlinkClick r:id="rId2"/>
                </a:rPr>
                <a:t>Conference</a:t>
              </a:r>
              <a:endParaRPr lang="ru-RU" dirty="0"/>
            </a:p>
          </p:txBody>
        </p:sp>
        <p:sp>
          <p:nvSpPr>
            <p:cNvPr id="22" name="Rectangle 32"/>
            <p:cNvSpPr/>
            <p:nvPr/>
          </p:nvSpPr>
          <p:spPr bwMode="auto">
            <a:xfrm>
              <a:off x="182521" y="6004646"/>
              <a:ext cx="11877758" cy="419341"/>
            </a:xfrm>
            <a:custGeom>
              <a:avLst/>
              <a:gdLst>
                <a:gd name="connsiteX0" fmla="*/ 0 w 11241480"/>
                <a:gd name="connsiteY0" fmla="*/ 0 h 329292"/>
                <a:gd name="connsiteX1" fmla="*/ 11241480 w 11241480"/>
                <a:gd name="connsiteY1" fmla="*/ 0 h 329292"/>
                <a:gd name="connsiteX2" fmla="*/ 11241480 w 11241480"/>
                <a:gd name="connsiteY2" fmla="*/ 329292 h 329292"/>
                <a:gd name="connsiteX3" fmla="*/ 0 w 11241480"/>
                <a:gd name="connsiteY3" fmla="*/ 329292 h 329292"/>
                <a:gd name="connsiteX4" fmla="*/ 0 w 11241480"/>
                <a:gd name="connsiteY4" fmla="*/ 0 h 329292"/>
                <a:gd name="connsiteX0" fmla="*/ 0 w 11241480"/>
                <a:gd name="connsiteY0" fmla="*/ 0 h 329292"/>
                <a:gd name="connsiteX1" fmla="*/ 11241480 w 11241480"/>
                <a:gd name="connsiteY1" fmla="*/ 0 h 329292"/>
                <a:gd name="connsiteX2" fmla="*/ 11229721 w 11241480"/>
                <a:gd name="connsiteY2" fmla="*/ 164646 h 329292"/>
                <a:gd name="connsiteX3" fmla="*/ 11241480 w 11241480"/>
                <a:gd name="connsiteY3" fmla="*/ 329292 h 329292"/>
                <a:gd name="connsiteX4" fmla="*/ 0 w 11241480"/>
                <a:gd name="connsiteY4" fmla="*/ 329292 h 329292"/>
                <a:gd name="connsiteX5" fmla="*/ 0 w 11241480"/>
                <a:gd name="connsiteY5" fmla="*/ 0 h 329292"/>
                <a:gd name="connsiteX0" fmla="*/ 0 w 11417863"/>
                <a:gd name="connsiteY0" fmla="*/ 0 h 329292"/>
                <a:gd name="connsiteX1" fmla="*/ 11241480 w 11417863"/>
                <a:gd name="connsiteY1" fmla="*/ 0 h 329292"/>
                <a:gd name="connsiteX2" fmla="*/ 11417863 w 11417863"/>
                <a:gd name="connsiteY2" fmla="*/ 164646 h 329292"/>
                <a:gd name="connsiteX3" fmla="*/ 11241480 w 11417863"/>
                <a:gd name="connsiteY3" fmla="*/ 329292 h 329292"/>
                <a:gd name="connsiteX4" fmla="*/ 0 w 11417863"/>
                <a:gd name="connsiteY4" fmla="*/ 329292 h 329292"/>
                <a:gd name="connsiteX5" fmla="*/ 0 w 11417863"/>
                <a:gd name="connsiteY5" fmla="*/ 0 h 329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17863" h="329292">
                  <a:moveTo>
                    <a:pt x="0" y="0"/>
                  </a:moveTo>
                  <a:lnTo>
                    <a:pt x="11241480" y="0"/>
                  </a:lnTo>
                  <a:lnTo>
                    <a:pt x="11417863" y="164646"/>
                  </a:lnTo>
                  <a:lnTo>
                    <a:pt x="11241480" y="329292"/>
                  </a:lnTo>
                  <a:lnTo>
                    <a:pt x="0" y="329292"/>
                  </a:lnTo>
                  <a:lnTo>
                    <a:pt x="0" y="0"/>
                  </a:lnTo>
                  <a:close/>
                </a:path>
              </a:pathLst>
            </a:custGeom>
            <a:solidFill>
              <a:schemeClr val="accent1">
                <a:lumMod val="40000"/>
                <a:lumOff val="60000"/>
                <a:alpha val="6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1200" b="1" dirty="0">
                <a:solidFill>
                  <a:srgbClr val="FFFFFF"/>
                </a:solidFill>
                <a:latin typeface="Segoe UI Light"/>
                <a:ea typeface="Segoe UI" pitchFamily="34" charset="0"/>
                <a:cs typeface="Segoe UI" pitchFamily="34" charset="0"/>
              </a:endParaRPr>
            </a:p>
          </p:txBody>
        </p:sp>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08013" y="929705"/>
              <a:ext cx="488780" cy="488780"/>
            </a:xfrm>
            <a:prstGeom prst="rect">
              <a:avLst/>
            </a:prstGeom>
          </p:spPr>
        </p:pic>
        <p:pic>
          <p:nvPicPr>
            <p:cNvPr id="24" name="Picture 2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6308" y="2535838"/>
              <a:ext cx="780290" cy="780290"/>
            </a:xfrm>
            <a:prstGeom prst="rect">
              <a:avLst/>
            </a:prstGeom>
          </p:spPr>
        </p:pic>
        <p:pic>
          <p:nvPicPr>
            <p:cNvPr id="25" name="Picture 2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591924" y="3958310"/>
              <a:ext cx="780290" cy="780290"/>
            </a:xfrm>
            <a:prstGeom prst="rect">
              <a:avLst/>
            </a:prstGeom>
          </p:spPr>
        </p:pic>
        <p:pic>
          <p:nvPicPr>
            <p:cNvPr id="26" name="Picture 2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68895" y="4371216"/>
              <a:ext cx="780290" cy="780290"/>
            </a:xfrm>
            <a:prstGeom prst="rect">
              <a:avLst/>
            </a:prstGeom>
          </p:spPr>
        </p:pic>
        <p:pic>
          <p:nvPicPr>
            <p:cNvPr id="27" name="Picture 2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296812" y="3958310"/>
              <a:ext cx="445225" cy="445225"/>
            </a:xfrm>
            <a:prstGeom prst="rect">
              <a:avLst/>
            </a:prstGeom>
          </p:spPr>
        </p:pic>
        <p:pic>
          <p:nvPicPr>
            <p:cNvPr id="28" name="Picture 2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692406" y="2536803"/>
              <a:ext cx="780290" cy="780290"/>
            </a:xfrm>
            <a:prstGeom prst="rect">
              <a:avLst/>
            </a:prstGeom>
          </p:spPr>
        </p:pic>
        <p:sp>
          <p:nvSpPr>
            <p:cNvPr id="29" name="TextBox 28"/>
            <p:cNvSpPr txBox="1"/>
            <p:nvPr/>
          </p:nvSpPr>
          <p:spPr>
            <a:xfrm>
              <a:off x="182521" y="6050541"/>
              <a:ext cx="3017880" cy="325013"/>
            </a:xfrm>
            <a:prstGeom prst="rect">
              <a:avLst/>
            </a:prstGeom>
            <a:noFill/>
          </p:spPr>
          <p:txBody>
            <a:bodyPr wrap="square" rtlCol="0">
              <a:spAutoFit/>
            </a:bodyPr>
            <a:lstStyle/>
            <a:p>
              <a:pPr algn="ctr"/>
              <a:r>
                <a:rPr lang="en-US" dirty="0" smtClean="0">
                  <a:latin typeface="+mj-lt"/>
                </a:rPr>
                <a:t>Business</a:t>
              </a:r>
              <a:r>
                <a:rPr lang="ru-RU" dirty="0" smtClean="0">
                  <a:latin typeface="+mj-lt"/>
                </a:rPr>
                <a:t> </a:t>
              </a:r>
              <a:r>
                <a:rPr lang="en-US" dirty="0" smtClean="0">
                  <a:latin typeface="+mj-lt"/>
                </a:rPr>
                <a:t>problem</a:t>
              </a:r>
              <a:endParaRPr lang="ru-RU" dirty="0">
                <a:latin typeface="+mj-lt"/>
              </a:endParaRPr>
            </a:p>
          </p:txBody>
        </p:sp>
        <p:sp>
          <p:nvSpPr>
            <p:cNvPr id="30" name="TextBox 29"/>
            <p:cNvSpPr txBox="1"/>
            <p:nvPr/>
          </p:nvSpPr>
          <p:spPr>
            <a:xfrm>
              <a:off x="3581913" y="6054451"/>
              <a:ext cx="2180290" cy="325013"/>
            </a:xfrm>
            <a:prstGeom prst="rect">
              <a:avLst/>
            </a:prstGeom>
            <a:noFill/>
          </p:spPr>
          <p:txBody>
            <a:bodyPr wrap="square" rtlCol="0">
              <a:spAutoFit/>
            </a:bodyPr>
            <a:lstStyle/>
            <a:p>
              <a:pPr algn="ctr"/>
              <a:r>
                <a:rPr lang="en-US" dirty="0" smtClean="0">
                  <a:latin typeface="+mj-lt"/>
                </a:rPr>
                <a:t>Modeling</a:t>
              </a:r>
              <a:endParaRPr lang="ru-RU" dirty="0">
                <a:latin typeface="+mj-lt"/>
              </a:endParaRPr>
            </a:p>
          </p:txBody>
        </p:sp>
        <p:sp>
          <p:nvSpPr>
            <p:cNvPr id="31" name="TextBox 30"/>
            <p:cNvSpPr txBox="1"/>
            <p:nvPr/>
          </p:nvSpPr>
          <p:spPr>
            <a:xfrm>
              <a:off x="8981441" y="6050541"/>
              <a:ext cx="2861064" cy="325013"/>
            </a:xfrm>
            <a:prstGeom prst="rect">
              <a:avLst/>
            </a:prstGeom>
            <a:noFill/>
          </p:spPr>
          <p:txBody>
            <a:bodyPr wrap="square" rtlCol="0">
              <a:spAutoFit/>
            </a:bodyPr>
            <a:lstStyle/>
            <a:p>
              <a:pPr algn="ctr"/>
              <a:r>
                <a:rPr lang="en-US" dirty="0" smtClean="0">
                  <a:latin typeface="+mj-lt"/>
                </a:rPr>
                <a:t>Business value</a:t>
              </a:r>
            </a:p>
          </p:txBody>
        </p:sp>
        <p:sp>
          <p:nvSpPr>
            <p:cNvPr id="32" name="TextBox 31"/>
            <p:cNvSpPr txBox="1"/>
            <p:nvPr/>
          </p:nvSpPr>
          <p:spPr>
            <a:xfrm>
              <a:off x="6481754" y="6042716"/>
              <a:ext cx="2180014" cy="325013"/>
            </a:xfrm>
            <a:prstGeom prst="rect">
              <a:avLst/>
            </a:prstGeom>
            <a:noFill/>
          </p:spPr>
          <p:txBody>
            <a:bodyPr wrap="square" rtlCol="0">
              <a:spAutoFit/>
            </a:bodyPr>
            <a:lstStyle/>
            <a:p>
              <a:pPr algn="ctr"/>
              <a:r>
                <a:rPr lang="en-US" dirty="0" smtClean="0">
                  <a:latin typeface="+mj-lt"/>
                </a:rPr>
                <a:t>Deployment</a:t>
              </a:r>
              <a:endParaRPr lang="ru-RU" dirty="0">
                <a:latin typeface="+mj-lt"/>
              </a:endParaRPr>
            </a:p>
          </p:txBody>
        </p:sp>
        <p:sp>
          <p:nvSpPr>
            <p:cNvPr id="33" name="Rectangle 32"/>
            <p:cNvSpPr/>
            <p:nvPr/>
          </p:nvSpPr>
          <p:spPr>
            <a:xfrm>
              <a:off x="6490474" y="2156575"/>
              <a:ext cx="2180290" cy="902825"/>
            </a:xfrm>
            <a:prstGeom prst="rect">
              <a:avLst/>
            </a:prstGeom>
            <a:solidFill>
              <a:schemeClr val="tx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493904" y="4485318"/>
              <a:ext cx="2180290" cy="902825"/>
            </a:xfrm>
            <a:prstGeom prst="rect">
              <a:avLst/>
            </a:prstGeom>
            <a:solidFill>
              <a:schemeClr val="tx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6499635" y="3391580"/>
              <a:ext cx="2180290" cy="902825"/>
            </a:xfrm>
            <a:prstGeom prst="rect">
              <a:avLst/>
            </a:prstGeom>
            <a:solidFill>
              <a:schemeClr val="tx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6513574" y="3496096"/>
              <a:ext cx="2180290" cy="541688"/>
            </a:xfrm>
            <a:prstGeom prst="rect">
              <a:avLst/>
            </a:prstGeom>
            <a:noFill/>
          </p:spPr>
          <p:txBody>
            <a:bodyPr wrap="square" rtlCol="0">
              <a:spAutoFit/>
            </a:bodyPr>
            <a:lstStyle/>
            <a:p>
              <a:pPr algn="ctr"/>
              <a:r>
                <a:rPr lang="en-US" dirty="0" smtClean="0">
                  <a:solidFill>
                    <a:schemeClr val="bg1"/>
                  </a:solidFill>
                </a:rPr>
                <a:t>Azure Marketplace</a:t>
              </a:r>
            </a:p>
            <a:p>
              <a:pPr algn="ctr"/>
              <a:r>
                <a:rPr lang="en-US" dirty="0" smtClean="0">
                  <a:solidFill>
                    <a:schemeClr val="bg1">
                      <a:lumMod val="75000"/>
                    </a:schemeClr>
                  </a:solidFill>
                </a:rPr>
                <a:t>(Applications store)</a:t>
              </a:r>
              <a:endParaRPr lang="ru-RU" dirty="0">
                <a:solidFill>
                  <a:schemeClr val="bg1">
                    <a:lumMod val="75000"/>
                  </a:schemeClr>
                </a:solidFill>
              </a:endParaRPr>
            </a:p>
          </p:txBody>
        </p:sp>
        <p:sp>
          <p:nvSpPr>
            <p:cNvPr id="37" name="TextBox 36"/>
            <p:cNvSpPr txBox="1"/>
            <p:nvPr/>
          </p:nvSpPr>
          <p:spPr>
            <a:xfrm>
              <a:off x="6472085" y="4584916"/>
              <a:ext cx="2180290" cy="541688"/>
            </a:xfrm>
            <a:prstGeom prst="rect">
              <a:avLst/>
            </a:prstGeom>
            <a:noFill/>
          </p:spPr>
          <p:txBody>
            <a:bodyPr wrap="square" rtlCol="0">
              <a:spAutoFit/>
            </a:bodyPr>
            <a:lstStyle/>
            <a:p>
              <a:pPr algn="ctr"/>
              <a:r>
                <a:rPr lang="en-US" dirty="0" smtClean="0">
                  <a:solidFill>
                    <a:schemeClr val="bg1"/>
                  </a:solidFill>
                </a:rPr>
                <a:t>Azure ML Gallery</a:t>
              </a:r>
            </a:p>
            <a:p>
              <a:pPr algn="ctr"/>
              <a:r>
                <a:rPr lang="en-US" dirty="0" smtClean="0">
                  <a:solidFill>
                    <a:schemeClr val="bg1">
                      <a:lumMod val="75000"/>
                    </a:schemeClr>
                  </a:solidFill>
                </a:rPr>
                <a:t>(community)</a:t>
              </a:r>
              <a:endParaRPr lang="ru-RU" dirty="0">
                <a:solidFill>
                  <a:schemeClr val="bg1">
                    <a:lumMod val="75000"/>
                  </a:schemeClr>
                </a:solidFill>
              </a:endParaRPr>
            </a:p>
          </p:txBody>
        </p:sp>
        <p:sp>
          <p:nvSpPr>
            <p:cNvPr id="38" name="TextBox 37"/>
            <p:cNvSpPr txBox="1"/>
            <p:nvPr/>
          </p:nvSpPr>
          <p:spPr>
            <a:xfrm>
              <a:off x="6481754" y="2231148"/>
              <a:ext cx="2158470" cy="758363"/>
            </a:xfrm>
            <a:prstGeom prst="rect">
              <a:avLst/>
            </a:prstGeom>
            <a:noFill/>
          </p:spPr>
          <p:txBody>
            <a:bodyPr wrap="square" rtlCol="0">
              <a:spAutoFit/>
            </a:bodyPr>
            <a:lstStyle/>
            <a:p>
              <a:pPr algn="ctr"/>
              <a:r>
                <a:rPr lang="en-US" dirty="0" smtClean="0">
                  <a:solidFill>
                    <a:schemeClr val="bg1"/>
                  </a:solidFill>
                </a:rPr>
                <a:t>ML Web Services</a:t>
              </a:r>
            </a:p>
            <a:p>
              <a:pPr algn="ctr"/>
              <a:r>
                <a:rPr lang="en-US" dirty="0" smtClean="0">
                  <a:solidFill>
                    <a:schemeClr val="bg1">
                      <a:lumMod val="75000"/>
                    </a:schemeClr>
                  </a:solidFill>
                </a:rPr>
                <a:t>(REST API Services)</a:t>
              </a:r>
              <a:endParaRPr lang="ru-RU" dirty="0">
                <a:solidFill>
                  <a:schemeClr val="bg1">
                    <a:lumMod val="75000"/>
                  </a:schemeClr>
                </a:solidFill>
              </a:endParaRPr>
            </a:p>
          </p:txBody>
        </p:sp>
        <p:sp>
          <p:nvSpPr>
            <p:cNvPr id="39" name="Rectangle 38"/>
            <p:cNvSpPr/>
            <p:nvPr/>
          </p:nvSpPr>
          <p:spPr>
            <a:xfrm>
              <a:off x="3581913" y="2143030"/>
              <a:ext cx="2180290" cy="902825"/>
            </a:xfrm>
            <a:prstGeom prst="rect">
              <a:avLst/>
            </a:prstGeom>
            <a:solidFill>
              <a:schemeClr val="tx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3575364" y="2271757"/>
              <a:ext cx="2174083" cy="541688"/>
            </a:xfrm>
            <a:prstGeom prst="rect">
              <a:avLst/>
            </a:prstGeom>
            <a:noFill/>
          </p:spPr>
          <p:txBody>
            <a:bodyPr wrap="square" rtlCol="0">
              <a:spAutoFit/>
            </a:bodyPr>
            <a:lstStyle/>
            <a:p>
              <a:pPr algn="ctr"/>
              <a:r>
                <a:rPr lang="en-US" dirty="0" smtClean="0">
                  <a:solidFill>
                    <a:schemeClr val="bg1"/>
                  </a:solidFill>
                </a:rPr>
                <a:t>ML Studio</a:t>
              </a:r>
            </a:p>
            <a:p>
              <a:pPr algn="ctr"/>
              <a:r>
                <a:rPr lang="en-US" dirty="0" smtClean="0">
                  <a:solidFill>
                    <a:schemeClr val="bg1">
                      <a:lumMod val="75000"/>
                    </a:schemeClr>
                  </a:solidFill>
                </a:rPr>
                <a:t>(Web IDE)</a:t>
              </a:r>
              <a:endParaRPr lang="ru-RU" dirty="0">
                <a:solidFill>
                  <a:schemeClr val="bg1">
                    <a:lumMod val="75000"/>
                  </a:schemeClr>
                </a:solidFill>
              </a:endParaRPr>
            </a:p>
          </p:txBody>
        </p:sp>
        <p:sp>
          <p:nvSpPr>
            <p:cNvPr id="41" name="Rectangle 40"/>
            <p:cNvSpPr/>
            <p:nvPr/>
          </p:nvSpPr>
          <p:spPr>
            <a:xfrm>
              <a:off x="3587855" y="3419390"/>
              <a:ext cx="2173265" cy="1996563"/>
            </a:xfrm>
            <a:prstGeom prst="rect">
              <a:avLst/>
            </a:prstGeom>
            <a:solidFill>
              <a:schemeClr val="tx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3581913" y="3425928"/>
              <a:ext cx="2179208" cy="1408389"/>
            </a:xfrm>
            <a:prstGeom prst="rect">
              <a:avLst/>
            </a:prstGeom>
            <a:noFill/>
          </p:spPr>
          <p:txBody>
            <a:bodyPr wrap="square" rtlCol="0">
              <a:spAutoFit/>
            </a:bodyPr>
            <a:lstStyle/>
            <a:p>
              <a:r>
                <a:rPr lang="en-US" dirty="0" smtClean="0">
                  <a:solidFill>
                    <a:schemeClr val="bg1"/>
                  </a:solidFill>
                </a:rPr>
                <a:t>Workspace:</a:t>
              </a:r>
            </a:p>
            <a:p>
              <a:pPr>
                <a:tabLst>
                  <a:tab pos="266700" algn="l"/>
                </a:tabLst>
              </a:pPr>
              <a:r>
                <a:rPr lang="en-US" dirty="0" smtClean="0">
                  <a:solidFill>
                    <a:schemeClr val="bg1"/>
                  </a:solidFill>
                </a:rPr>
                <a:t>	</a:t>
              </a:r>
              <a:r>
                <a:rPr lang="en-US" b="1" dirty="0" smtClean="0">
                  <a:solidFill>
                    <a:schemeClr val="bg1"/>
                  </a:solidFill>
                </a:rPr>
                <a:t>Experiments</a:t>
              </a:r>
            </a:p>
            <a:p>
              <a:pPr>
                <a:tabLst>
                  <a:tab pos="266700" algn="l"/>
                </a:tabLst>
              </a:pPr>
              <a:r>
                <a:rPr lang="en-US" dirty="0" smtClean="0">
                  <a:solidFill>
                    <a:schemeClr val="bg1"/>
                  </a:solidFill>
                </a:rPr>
                <a:t>	</a:t>
              </a:r>
              <a:r>
                <a:rPr lang="en-US" b="0" dirty="0" smtClean="0">
                  <a:solidFill>
                    <a:schemeClr val="bg1"/>
                  </a:solidFill>
                </a:rPr>
                <a:t>Datasets</a:t>
              </a:r>
            </a:p>
            <a:p>
              <a:pPr>
                <a:tabLst>
                  <a:tab pos="266700" algn="l"/>
                </a:tabLst>
              </a:pPr>
              <a:r>
                <a:rPr lang="en-US" b="0" dirty="0" smtClean="0">
                  <a:solidFill>
                    <a:schemeClr val="bg1"/>
                  </a:solidFill>
                </a:rPr>
                <a:t>	Trained models</a:t>
              </a:r>
            </a:p>
            <a:p>
              <a:pPr>
                <a:tabLst>
                  <a:tab pos="266700" algn="l"/>
                </a:tabLst>
              </a:pPr>
              <a:r>
                <a:rPr lang="en-US" b="0" dirty="0" smtClean="0">
                  <a:solidFill>
                    <a:schemeClr val="bg1"/>
                  </a:solidFill>
                </a:rPr>
                <a:t>	Notebooks</a:t>
              </a:r>
            </a:p>
            <a:p>
              <a:pPr>
                <a:tabLst>
                  <a:tab pos="266700" algn="l"/>
                </a:tabLst>
              </a:pPr>
              <a:r>
                <a:rPr lang="en-US" b="0" dirty="0" smtClean="0">
                  <a:solidFill>
                    <a:schemeClr val="bg1"/>
                  </a:solidFill>
                </a:rPr>
                <a:t>	Access settings</a:t>
              </a:r>
              <a:endParaRPr lang="ru-RU" b="0" dirty="0">
                <a:solidFill>
                  <a:schemeClr val="bg1"/>
                </a:solidFill>
              </a:endParaRPr>
            </a:p>
          </p:txBody>
        </p:sp>
        <p:sp>
          <p:nvSpPr>
            <p:cNvPr id="43" name="Right Arrow 42"/>
            <p:cNvSpPr/>
            <p:nvPr/>
          </p:nvSpPr>
          <p:spPr>
            <a:xfrm>
              <a:off x="2894787" y="2377241"/>
              <a:ext cx="819292" cy="417346"/>
            </a:xfrm>
            <a:prstGeom prst="rightArrow">
              <a:avLst/>
            </a:prstGeom>
            <a:solidFill>
              <a:schemeClr val="bg1">
                <a:alpha val="67000"/>
              </a:schemeClr>
            </a:solid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ight Arrow 43"/>
            <p:cNvSpPr/>
            <p:nvPr/>
          </p:nvSpPr>
          <p:spPr>
            <a:xfrm>
              <a:off x="5723909" y="2377241"/>
              <a:ext cx="833197" cy="417346"/>
            </a:xfrm>
            <a:prstGeom prst="rightArrow">
              <a:avLst/>
            </a:prstGeom>
            <a:solidFill>
              <a:schemeClr val="bg1">
                <a:alpha val="67000"/>
              </a:schemeClr>
            </a:solid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ight Arrow 44"/>
            <p:cNvSpPr/>
            <p:nvPr/>
          </p:nvSpPr>
          <p:spPr>
            <a:xfrm>
              <a:off x="8662044" y="2377241"/>
              <a:ext cx="689132" cy="402929"/>
            </a:xfrm>
            <a:prstGeom prst="rightArrow">
              <a:avLst/>
            </a:prstGeom>
            <a:solidFill>
              <a:schemeClr val="bg1">
                <a:alpha val="67000"/>
              </a:schemeClr>
            </a:solid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p:cNvSpPr txBox="1"/>
            <p:nvPr/>
          </p:nvSpPr>
          <p:spPr>
            <a:xfrm>
              <a:off x="3209600" y="2096162"/>
              <a:ext cx="974029" cy="325013"/>
            </a:xfrm>
            <a:prstGeom prst="rect">
              <a:avLst/>
            </a:prstGeom>
            <a:noFill/>
          </p:spPr>
          <p:txBody>
            <a:bodyPr wrap="square" rtlCol="0">
              <a:spAutoFit/>
            </a:bodyPr>
            <a:lstStyle/>
            <a:p>
              <a:r>
                <a:rPr lang="en-US" i="1" dirty="0" smtClean="0">
                  <a:solidFill>
                    <a:schemeClr val="accent1"/>
                  </a:solidFill>
                </a:rPr>
                <a:t>Data</a:t>
              </a:r>
              <a:endParaRPr lang="en-US" i="1" dirty="0">
                <a:solidFill>
                  <a:schemeClr val="accent1"/>
                </a:solidFill>
              </a:endParaRPr>
            </a:p>
          </p:txBody>
        </p:sp>
        <p:sp>
          <p:nvSpPr>
            <p:cNvPr id="47" name="TextBox 46"/>
            <p:cNvSpPr txBox="1"/>
            <p:nvPr/>
          </p:nvSpPr>
          <p:spPr>
            <a:xfrm>
              <a:off x="5745730" y="2148125"/>
              <a:ext cx="974029" cy="325013"/>
            </a:xfrm>
            <a:prstGeom prst="rect">
              <a:avLst/>
            </a:prstGeom>
            <a:noFill/>
          </p:spPr>
          <p:txBody>
            <a:bodyPr wrap="square" rtlCol="0">
              <a:spAutoFit/>
            </a:bodyPr>
            <a:lstStyle/>
            <a:p>
              <a:r>
                <a:rPr lang="en-US" i="1" dirty="0" smtClean="0">
                  <a:solidFill>
                    <a:schemeClr val="accent1"/>
                  </a:solidFill>
                </a:rPr>
                <a:t>Model</a:t>
              </a:r>
              <a:endParaRPr lang="en-US" i="1" dirty="0">
                <a:solidFill>
                  <a:schemeClr val="accent1"/>
                </a:solidFill>
              </a:endParaRPr>
            </a:p>
          </p:txBody>
        </p:sp>
        <p:sp>
          <p:nvSpPr>
            <p:cNvPr id="48" name="TextBox 47"/>
            <p:cNvSpPr txBox="1"/>
            <p:nvPr/>
          </p:nvSpPr>
          <p:spPr>
            <a:xfrm>
              <a:off x="8480632" y="2149617"/>
              <a:ext cx="974029" cy="325013"/>
            </a:xfrm>
            <a:prstGeom prst="rect">
              <a:avLst/>
            </a:prstGeom>
            <a:noFill/>
          </p:spPr>
          <p:txBody>
            <a:bodyPr wrap="square" rtlCol="0">
              <a:spAutoFit/>
            </a:bodyPr>
            <a:lstStyle/>
            <a:p>
              <a:r>
                <a:rPr lang="en-US" i="1" dirty="0" smtClean="0">
                  <a:solidFill>
                    <a:schemeClr val="accent1"/>
                  </a:solidFill>
                </a:rPr>
                <a:t>API</a:t>
              </a:r>
              <a:endParaRPr lang="en-US" i="1" dirty="0">
                <a:solidFill>
                  <a:schemeClr val="accent1"/>
                </a:solidFill>
              </a:endParaRPr>
            </a:p>
          </p:txBody>
        </p:sp>
        <p:cxnSp>
          <p:nvCxnSpPr>
            <p:cNvPr id="49" name="Straight Arrow Connector 48"/>
            <p:cNvCxnSpPr>
              <a:endCxn id="42" idx="0"/>
            </p:cNvCxnSpPr>
            <p:nvPr/>
          </p:nvCxnSpPr>
          <p:spPr>
            <a:xfrm flipH="1">
              <a:off x="4671517" y="3042708"/>
              <a:ext cx="13400" cy="383220"/>
            </a:xfrm>
            <a:prstGeom prst="straightConnector1">
              <a:avLst/>
            </a:prstGeom>
            <a:ln>
              <a:solidFill>
                <a:schemeClr val="bg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3590533" y="3061621"/>
              <a:ext cx="1019030" cy="325013"/>
            </a:xfrm>
            <a:prstGeom prst="rect">
              <a:avLst/>
            </a:prstGeom>
            <a:noFill/>
          </p:spPr>
          <p:txBody>
            <a:bodyPr wrap="square" rtlCol="0">
              <a:spAutoFit/>
            </a:bodyPr>
            <a:lstStyle/>
            <a:p>
              <a:r>
                <a:rPr lang="en-US" i="1" dirty="0" smtClean="0">
                  <a:solidFill>
                    <a:schemeClr val="accent1"/>
                  </a:solidFill>
                </a:rPr>
                <a:t>Manage</a:t>
              </a:r>
              <a:endParaRPr lang="en-US" i="1" dirty="0">
                <a:solidFill>
                  <a:schemeClr val="accent1"/>
                </a:solidFill>
              </a:endParaRPr>
            </a:p>
          </p:txBody>
        </p:sp>
        <p:cxnSp>
          <p:nvCxnSpPr>
            <p:cNvPr id="51" name="Прямая со стрелкой 13"/>
            <p:cNvCxnSpPr/>
            <p:nvPr/>
          </p:nvCxnSpPr>
          <p:spPr>
            <a:xfrm flipV="1">
              <a:off x="5040528" y="3042709"/>
              <a:ext cx="1473046" cy="790151"/>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Прямая со стрелкой 25"/>
            <p:cNvCxnSpPr>
              <a:endCxn id="37" idx="1"/>
            </p:cNvCxnSpPr>
            <p:nvPr/>
          </p:nvCxnSpPr>
          <p:spPr>
            <a:xfrm>
              <a:off x="5069290" y="3958309"/>
              <a:ext cx="1402795" cy="897451"/>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Прямая со стрелкой 34"/>
            <p:cNvCxnSpPr>
              <a:stCxn id="33" idx="2"/>
              <a:endCxn id="35" idx="0"/>
            </p:cNvCxnSpPr>
            <p:nvPr/>
          </p:nvCxnSpPr>
          <p:spPr>
            <a:xfrm>
              <a:off x="7580619" y="3059400"/>
              <a:ext cx="9161" cy="33218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4" name="Right Arrow 47"/>
            <p:cNvSpPr/>
            <p:nvPr/>
          </p:nvSpPr>
          <p:spPr>
            <a:xfrm>
              <a:off x="8670764" y="3627038"/>
              <a:ext cx="689132" cy="402929"/>
            </a:xfrm>
            <a:prstGeom prst="rightArrow">
              <a:avLst/>
            </a:prstGeom>
            <a:solidFill>
              <a:schemeClr val="bg1">
                <a:alpha val="67000"/>
              </a:schemeClr>
            </a:solid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p:cNvSpPr txBox="1"/>
            <p:nvPr/>
          </p:nvSpPr>
          <p:spPr>
            <a:xfrm>
              <a:off x="8489352" y="3399414"/>
              <a:ext cx="974029" cy="325013"/>
            </a:xfrm>
            <a:prstGeom prst="rect">
              <a:avLst/>
            </a:prstGeom>
            <a:noFill/>
          </p:spPr>
          <p:txBody>
            <a:bodyPr wrap="square" rtlCol="0">
              <a:spAutoFit/>
            </a:bodyPr>
            <a:lstStyle/>
            <a:p>
              <a:r>
                <a:rPr lang="en-US" i="1" dirty="0" smtClean="0">
                  <a:solidFill>
                    <a:schemeClr val="accent1"/>
                  </a:solidFill>
                </a:rPr>
                <a:t>API</a:t>
              </a:r>
              <a:endParaRPr lang="en-US" i="1" dirty="0">
                <a:solidFill>
                  <a:schemeClr val="accent1"/>
                </a:solidFill>
              </a:endParaRPr>
            </a:p>
          </p:txBody>
        </p:sp>
      </p:grpSp>
    </p:spTree>
    <p:extLst>
      <p:ext uri="{BB962C8B-B14F-4D97-AF65-F5344CB8AC3E}">
        <p14:creationId xmlns:p14="http://schemas.microsoft.com/office/powerpoint/2010/main" val="26737281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88937" y="76200"/>
            <a:ext cx="9293283" cy="517525"/>
          </a:xfrm>
        </p:spPr>
        <p:txBody>
          <a:bodyPr/>
          <a:lstStyle/>
          <a:p>
            <a:r>
              <a:rPr lang="en-US" altLang="ko-KR" dirty="0"/>
              <a:t>Part I </a:t>
            </a:r>
            <a:r>
              <a:rPr lang="en-US" altLang="ko-KR" dirty="0" smtClean="0"/>
              <a:t>Key Machine Learning Terminology and Concepts</a:t>
            </a:r>
            <a:endParaRPr lang="ko-KR" altLang="en-US" dirty="0"/>
          </a:p>
        </p:txBody>
      </p:sp>
      <p:sp>
        <p:nvSpPr>
          <p:cNvPr id="4" name="Slide Number Placeholder 3"/>
          <p:cNvSpPr>
            <a:spLocks noGrp="1"/>
          </p:cNvSpPr>
          <p:nvPr>
            <p:ph type="sldNum" sz="quarter" idx="10"/>
          </p:nvPr>
        </p:nvSpPr>
        <p:spPr/>
        <p:txBody>
          <a:bodyPr/>
          <a:lstStyle/>
          <a:p>
            <a:pPr>
              <a:defRPr/>
            </a:pPr>
            <a:r>
              <a:rPr lang="en-US" altLang="ko-KR" dirty="0" smtClean="0"/>
              <a:t>- </a:t>
            </a:r>
            <a:fld id="{CA2352BB-55DD-448D-A8C3-D207F404F17D}" type="slidenum">
              <a:rPr lang="en-US" altLang="ko-KR" smtClean="0"/>
              <a:pPr>
                <a:defRPr/>
              </a:pPr>
              <a:t>7</a:t>
            </a:fld>
            <a:r>
              <a:rPr lang="en-US" altLang="ko-KR" dirty="0" smtClean="0"/>
              <a:t> -</a:t>
            </a:r>
            <a:endParaRPr lang="en-US" altLang="ko-KR" dirty="0"/>
          </a:p>
        </p:txBody>
      </p:sp>
      <p:sp>
        <p:nvSpPr>
          <p:cNvPr id="8" name="TextBox 7"/>
          <p:cNvSpPr txBox="1"/>
          <p:nvPr/>
        </p:nvSpPr>
        <p:spPr>
          <a:xfrm>
            <a:off x="360000" y="720000"/>
            <a:ext cx="9322220" cy="6001643"/>
          </a:xfrm>
          <a:prstGeom prst="rect">
            <a:avLst/>
          </a:prstGeom>
          <a:noFill/>
        </p:spPr>
        <p:txBody>
          <a:bodyPr wrap="square" rtlCol="0">
            <a:spAutoFit/>
          </a:bodyPr>
          <a:lstStyle/>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Data exploration: </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Process of gathering information about a large and often unstructured data set in order to </a:t>
            </a:r>
            <a:r>
              <a:rPr lang="en-US" altLang="ko-KR" sz="1600" b="0" dirty="0" smtClean="0">
                <a:solidFill>
                  <a:srgbClr val="3366FF"/>
                </a:solidFill>
                <a:latin typeface="휴먼옛체" panose="02030504000101010101" pitchFamily="18" charset="-127"/>
                <a:ea typeface="휴먼옛체" panose="02030504000101010101" pitchFamily="18" charset="-127"/>
              </a:rPr>
              <a:t>find characteristics for focused analysis</a:t>
            </a:r>
            <a:r>
              <a:rPr lang="en-US" altLang="ko-KR" sz="1600" b="0" dirty="0" smtClean="0">
                <a:latin typeface="휴먼옛체" panose="02030504000101010101" pitchFamily="18" charset="-127"/>
                <a:ea typeface="휴먼옛체" panose="02030504000101010101" pitchFamily="18" charset="-127"/>
              </a:rPr>
              <a:t>. Data mining refers to automated data exploration.</a:t>
            </a:r>
          </a:p>
          <a:p>
            <a:pPr marL="800100" lvl="1" indent="-342900">
              <a:buFont typeface="Arial" panose="020B0604020202020204" pitchFamily="34" charset="0"/>
              <a:buChar char="•"/>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Descriptive analytics: </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Process of analyzing a data set in order to </a:t>
            </a:r>
            <a:r>
              <a:rPr lang="en-US" altLang="ko-KR" sz="1600" b="0" dirty="0" smtClean="0">
                <a:solidFill>
                  <a:srgbClr val="3366FF"/>
                </a:solidFill>
                <a:latin typeface="휴먼옛체" panose="02030504000101010101" pitchFamily="18" charset="-127"/>
                <a:ea typeface="휴먼옛체" panose="02030504000101010101" pitchFamily="18" charset="-127"/>
              </a:rPr>
              <a:t>summarize what happened</a:t>
            </a:r>
            <a:r>
              <a:rPr lang="en-US" altLang="ko-KR" sz="1600" b="0" dirty="0" smtClean="0">
                <a:latin typeface="휴먼옛체" panose="02030504000101010101" pitchFamily="18" charset="-127"/>
                <a:ea typeface="휴먼옛체" panose="02030504000101010101" pitchFamily="18" charset="-127"/>
              </a:rPr>
              <a:t>. The vast majority of business analytics – such as sales reports, web metrics, and social network analysis – are descriptive.</a:t>
            </a:r>
          </a:p>
          <a:p>
            <a:pPr marL="800100" lvl="1" indent="-342900">
              <a:buFont typeface="Arial" panose="020B0604020202020204" pitchFamily="34" charset="0"/>
              <a:buChar char="•"/>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Predictive analytics: </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Process of building models from historical or current data in order </a:t>
            </a:r>
            <a:r>
              <a:rPr lang="en-US" altLang="ko-KR" sz="1600" b="0" dirty="0" smtClean="0">
                <a:solidFill>
                  <a:srgbClr val="3366FF"/>
                </a:solidFill>
                <a:latin typeface="휴먼옛체" panose="02030504000101010101" pitchFamily="18" charset="-127"/>
                <a:ea typeface="휴먼옛체" panose="02030504000101010101" pitchFamily="18" charset="-127"/>
              </a:rPr>
              <a:t>to forecast future outcomes</a:t>
            </a:r>
            <a:r>
              <a:rPr lang="en-US" altLang="ko-KR" sz="1600" b="0" dirty="0" smtClean="0">
                <a:latin typeface="휴먼옛체" panose="02030504000101010101" pitchFamily="18" charset="-127"/>
                <a:ea typeface="휴먼옛체" panose="02030504000101010101" pitchFamily="18" charset="-127"/>
              </a:rPr>
              <a:t>.</a:t>
            </a:r>
          </a:p>
          <a:p>
            <a:pPr marL="800100" lvl="1" indent="-342900">
              <a:buFont typeface="Arial" panose="020B0604020202020204" pitchFamily="34" charset="0"/>
              <a:buChar char="•"/>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Supervised learning: </a:t>
            </a:r>
          </a:p>
          <a:p>
            <a:pPr marL="800100" lvl="1" indent="-342900">
              <a:buFont typeface="Wingdings" panose="05000000000000000000" pitchFamily="2" charset="2"/>
              <a:buChar char="§"/>
            </a:pPr>
            <a:r>
              <a:rPr lang="en-US" altLang="ko-KR" sz="1600" b="0" dirty="0" smtClean="0">
                <a:solidFill>
                  <a:srgbClr val="3366FF"/>
                </a:solidFill>
                <a:latin typeface="휴먼옛체" panose="02030504000101010101" pitchFamily="18" charset="-127"/>
                <a:ea typeface="휴먼옛체" panose="02030504000101010101" pitchFamily="18" charset="-127"/>
              </a:rPr>
              <a:t>Algorithms are trained with labeled data</a:t>
            </a:r>
            <a:r>
              <a:rPr lang="en-US" altLang="ko-KR" sz="1600" b="0" dirty="0" smtClean="0">
                <a:latin typeface="휴먼옛체" panose="02030504000101010101" pitchFamily="18" charset="-127"/>
                <a:ea typeface="휴먼옛체" panose="02030504000101010101" pitchFamily="18" charset="-127"/>
              </a:rPr>
              <a:t> – in other words, data comprised of examples of the answers wanted. For instance, a model that identifies fraudulent credit card use would be trained from a data set in which data points indicating known fraudulent and valid charges were labeled.</a:t>
            </a:r>
          </a:p>
          <a:p>
            <a:pPr marL="800100" lvl="1" indent="-342900">
              <a:buFont typeface="Arial" panose="020B0604020202020204" pitchFamily="34" charset="0"/>
              <a:buChar char="•"/>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Unsupervised learning: </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Is used on </a:t>
            </a:r>
            <a:r>
              <a:rPr lang="en-US" altLang="ko-KR" sz="1600" b="0" dirty="0" smtClean="0">
                <a:solidFill>
                  <a:srgbClr val="3366FF"/>
                </a:solidFill>
                <a:latin typeface="휴먼옛체" panose="02030504000101010101" pitchFamily="18" charset="-127"/>
                <a:ea typeface="휴먼옛체" panose="02030504000101010101" pitchFamily="18" charset="-127"/>
              </a:rPr>
              <a:t>data with no labels</a:t>
            </a:r>
            <a:r>
              <a:rPr lang="en-US" altLang="ko-KR" sz="1600" b="0" dirty="0" smtClean="0">
                <a:latin typeface="휴먼옛체" panose="02030504000101010101" pitchFamily="18" charset="-127"/>
                <a:ea typeface="휴먼옛체" panose="02030504000101010101" pitchFamily="18" charset="-127"/>
              </a:rPr>
              <a:t>, and </a:t>
            </a:r>
            <a:r>
              <a:rPr lang="en-US" altLang="ko-KR" sz="1600" b="0" dirty="0" smtClean="0">
                <a:solidFill>
                  <a:srgbClr val="3366FF"/>
                </a:solidFill>
                <a:latin typeface="휴먼옛체" panose="02030504000101010101" pitchFamily="18" charset="-127"/>
                <a:ea typeface="휴먼옛체" panose="02030504000101010101" pitchFamily="18" charset="-127"/>
              </a:rPr>
              <a:t>the goal is to find relationships in the data</a:t>
            </a:r>
            <a:r>
              <a:rPr lang="en-US" altLang="ko-KR" sz="1600" b="0" dirty="0" smtClean="0">
                <a:latin typeface="휴먼옛체" panose="02030504000101010101" pitchFamily="18" charset="-127"/>
                <a:ea typeface="휴먼옛체" panose="02030504000101010101" pitchFamily="18" charset="-127"/>
              </a:rPr>
              <a:t>. For instance, you might want to find groupings of customer demographics with similar buying habits.</a:t>
            </a:r>
          </a:p>
        </p:txBody>
      </p:sp>
    </p:spTree>
    <p:extLst>
      <p:ext uri="{BB962C8B-B14F-4D97-AF65-F5344CB8AC3E}">
        <p14:creationId xmlns:p14="http://schemas.microsoft.com/office/powerpoint/2010/main" val="31169542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8938" y="76200"/>
            <a:ext cx="9139110" cy="517525"/>
          </a:xfrm>
        </p:spPr>
        <p:txBody>
          <a:bodyPr/>
          <a:lstStyle/>
          <a:p>
            <a:r>
              <a:rPr lang="en-US" altLang="ko-KR" dirty="0"/>
              <a:t>Part I Key Machine Learning Terminology and Concepts</a:t>
            </a:r>
            <a:endParaRPr lang="en-US" dirty="0"/>
          </a:p>
        </p:txBody>
      </p:sp>
      <p:sp>
        <p:nvSpPr>
          <p:cNvPr id="3" name="Slide Number Placeholder 2"/>
          <p:cNvSpPr>
            <a:spLocks noGrp="1"/>
          </p:cNvSpPr>
          <p:nvPr>
            <p:ph type="sldNum" sz="quarter" idx="10"/>
          </p:nvPr>
        </p:nvSpPr>
        <p:spPr/>
        <p:txBody>
          <a:bodyPr/>
          <a:lstStyle/>
          <a:p>
            <a:pPr>
              <a:defRPr/>
            </a:pPr>
            <a:r>
              <a:rPr lang="en-US" altLang="ko-KR" smtClean="0"/>
              <a:t>- </a:t>
            </a:r>
            <a:fld id="{5582284B-5FC9-4F04-A21C-87CF94294A74}" type="slidenum">
              <a:rPr lang="en-US" altLang="ko-KR" smtClean="0"/>
              <a:pPr>
                <a:defRPr/>
              </a:pPr>
              <a:t>8</a:t>
            </a:fld>
            <a:r>
              <a:rPr lang="en-US" altLang="ko-KR" smtClean="0"/>
              <a:t> -</a:t>
            </a:r>
            <a:endParaRPr lang="en-US" altLang="ko-KR"/>
          </a:p>
        </p:txBody>
      </p:sp>
      <p:sp>
        <p:nvSpPr>
          <p:cNvPr id="4" name="TextBox 3"/>
          <p:cNvSpPr txBox="1"/>
          <p:nvPr/>
        </p:nvSpPr>
        <p:spPr>
          <a:xfrm>
            <a:off x="360000" y="720000"/>
            <a:ext cx="9322220" cy="4031873"/>
          </a:xfrm>
          <a:prstGeom prst="rect">
            <a:avLst/>
          </a:prstGeom>
          <a:noFill/>
        </p:spPr>
        <p:txBody>
          <a:bodyPr wrap="square" rtlCol="0">
            <a:spAutoFit/>
          </a:bodyPr>
          <a:lstStyle/>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Machine learning model</a:t>
            </a:r>
          </a:p>
          <a:p>
            <a:pPr marL="800100" lvl="1" indent="-342900">
              <a:buFont typeface="Wingdings" panose="05000000000000000000" pitchFamily="2" charset="2"/>
              <a:buChar char="§"/>
            </a:pPr>
            <a:r>
              <a:rPr lang="en-US" altLang="ko-KR" sz="1600" b="0" dirty="0" smtClean="0">
                <a:solidFill>
                  <a:srgbClr val="3366FF"/>
                </a:solidFill>
                <a:latin typeface="휴먼옛체" panose="02030504000101010101" pitchFamily="18" charset="-127"/>
                <a:ea typeface="휴먼옛체" panose="02030504000101010101" pitchFamily="18" charset="-127"/>
              </a:rPr>
              <a:t>Abstraction of the question you are trying to answer </a:t>
            </a:r>
            <a:r>
              <a:rPr lang="en-US" altLang="ko-KR" sz="1600" b="0" dirty="0" smtClean="0">
                <a:latin typeface="휴먼옛체" panose="02030504000101010101" pitchFamily="18" charset="-127"/>
                <a:ea typeface="휴먼옛체" panose="02030504000101010101" pitchFamily="18" charset="-127"/>
              </a:rPr>
              <a:t>or the outcome you want to predict. Models are trained and evaluated from existing data.</a:t>
            </a:r>
          </a:p>
          <a:p>
            <a:pPr marL="800100" lvl="1" indent="-342900">
              <a:buFont typeface="Wingdings" panose="05000000000000000000" pitchFamily="2" charset="2"/>
              <a:buChar char="§"/>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Training from data</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In Azure Machine Learning, a model is built from an algorithm module that processes training data and functional modules, such as a scoring module.</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In supervised learning, if you’re training a fraud detection model, you’ll use a set of transactions that are labeled as either fraudulent or valid. You’ll split your data at randomly, and use part to train the model and part to test or evaluate the model.</a:t>
            </a:r>
          </a:p>
          <a:p>
            <a:pPr marL="800100" lvl="1" indent="-342900">
              <a:buFont typeface="Wingdings" panose="05000000000000000000" pitchFamily="2" charset="2"/>
              <a:buChar char="§"/>
            </a:pPr>
            <a:endParaRPr lang="en-US" altLang="ko-KR" sz="1600" b="0" dirty="0" smtClean="0">
              <a:latin typeface="휴먼옛체" panose="02030504000101010101" pitchFamily="18" charset="-127"/>
              <a:ea typeface="휴먼옛체" panose="02030504000101010101" pitchFamily="18" charset="-127"/>
            </a:endParaRPr>
          </a:p>
          <a:p>
            <a:pPr marL="342900" indent="-342900">
              <a:buAutoNum type="arabicPeriod"/>
            </a:pPr>
            <a:r>
              <a:rPr lang="en-US" altLang="ko-KR" sz="1600" b="0" dirty="0" smtClean="0">
                <a:latin typeface="휴먼옛체" panose="02030504000101010101" pitchFamily="18" charset="-127"/>
                <a:ea typeface="휴먼옛체" panose="02030504000101010101" pitchFamily="18" charset="-127"/>
              </a:rPr>
              <a:t>Evaluation data</a:t>
            </a:r>
          </a:p>
          <a:p>
            <a:pPr marL="800100" lvl="1" indent="-342900">
              <a:buFont typeface="Wingdings" panose="05000000000000000000" pitchFamily="2" charset="2"/>
              <a:buChar char="§"/>
            </a:pPr>
            <a:r>
              <a:rPr lang="en-US" altLang="ko-KR" sz="1600" b="0" dirty="0" smtClean="0">
                <a:latin typeface="휴먼옛체" panose="02030504000101010101" pitchFamily="18" charset="-127"/>
                <a:ea typeface="휴먼옛체" panose="02030504000101010101" pitchFamily="18" charset="-127"/>
              </a:rPr>
              <a:t>Once you have a trained model, evaluate the model using the remaining test data. You use data you already know the outcomes for, so that you can tell whether your model predicts accurately.</a:t>
            </a:r>
          </a:p>
          <a:p>
            <a:pPr marL="1257300" lvl="2" indent="-342900">
              <a:buFont typeface="+mj-lt"/>
              <a:buAutoNum type="arabicParenR"/>
            </a:pPr>
            <a:endParaRPr lang="en-US" altLang="ko-KR" sz="1600" b="0" dirty="0" smtClean="0">
              <a:latin typeface="휴먼옛체" panose="02030504000101010101" pitchFamily="18" charset="-127"/>
              <a:ea typeface="휴먼옛체" panose="02030504000101010101" pitchFamily="18" charset="-127"/>
            </a:endParaRPr>
          </a:p>
        </p:txBody>
      </p:sp>
      <p:pic>
        <p:nvPicPr>
          <p:cNvPr id="6" name="Picture 5"/>
          <p:cNvPicPr>
            <a:picLocks noChangeAspect="1"/>
          </p:cNvPicPr>
          <p:nvPr/>
        </p:nvPicPr>
        <p:blipFill>
          <a:blip r:embed="rId2"/>
          <a:stretch>
            <a:fillRect/>
          </a:stretch>
        </p:blipFill>
        <p:spPr>
          <a:xfrm>
            <a:off x="5332608" y="4220655"/>
            <a:ext cx="3087492" cy="2568765"/>
          </a:xfrm>
          <a:prstGeom prst="rect">
            <a:avLst/>
          </a:prstGeom>
        </p:spPr>
      </p:pic>
    </p:spTree>
    <p:extLst>
      <p:ext uri="{BB962C8B-B14F-4D97-AF65-F5344CB8AC3E}">
        <p14:creationId xmlns:p14="http://schemas.microsoft.com/office/powerpoint/2010/main" val="3107420543"/>
      </p:ext>
    </p:extLst>
  </p:cSld>
  <p:clrMapOvr>
    <a:masterClrMapping/>
  </p:clrMapOvr>
</p:sld>
</file>

<file path=ppt/theme/theme1.xml><?xml version="1.0" encoding="utf-8"?>
<a:theme xmlns:a="http://schemas.openxmlformats.org/drawingml/2006/main" name="standard">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tandard">
      <a:majorFont>
        <a:latin typeface="맑은 고딕"/>
        <a:ea typeface="맑은 고딕"/>
        <a:cs typeface=""/>
      </a:majorFont>
      <a:minorFont>
        <a:latin typeface="맑은 고딕"/>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1000" b="0" dirty="0" smtClean="0">
            <a:latin typeface="Tahoma" pitchFamily="34" charset="0"/>
            <a:ea typeface="Tahoma" pitchFamily="34" charset="0"/>
            <a:cs typeface="Tahoma" pitchFamily="34" charset="0"/>
          </a:defRPr>
        </a:defPPr>
      </a:lstStyle>
      <a:style>
        <a:lnRef idx="1">
          <a:schemeClr val="accent1"/>
        </a:lnRef>
        <a:fillRef idx="2">
          <a:schemeClr val="accent1"/>
        </a:fillRef>
        <a:effectRef idx="1">
          <a:schemeClr val="accent1"/>
        </a:effectRef>
        <a:fontRef idx="minor">
          <a:schemeClr val="dk1"/>
        </a:fontRef>
      </a:style>
    </a:spDef>
    <a:lnDef>
      <a:spPr bwMode="auto">
        <a:solidFill>
          <a:schemeClr val="bg1"/>
        </a:solidFill>
        <a:ln w="25400" cap="flat" cmpd="dbl" algn="ctr">
          <a:solidFill>
            <a:srgbClr val="3366FF"/>
          </a:solidFill>
          <a:prstDash val="solid"/>
          <a:round/>
          <a:headEnd type="none" w="med" len="med"/>
          <a:tailEnd type="none" w="med" len="med"/>
        </a:ln>
        <a:effectLst>
          <a:outerShdw dist="35921" dir="2700000" algn="ctr" rotWithShape="0">
            <a:schemeClr val="bg2"/>
          </a:outerShdw>
        </a:effectLst>
      </a:spPr>
      <a:bodyPr/>
      <a:lstStyle/>
    </a:lnDef>
  </a:objectDefaults>
  <a:extraClrSchemeLst>
    <a:extraClrScheme>
      <a:clrScheme name="standard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tandard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standard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tandard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tandard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tandard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standard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테마">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Theme1</Template>
  <TotalTime>86770</TotalTime>
  <Pages>46</Pages>
  <Words>3399</Words>
  <Application>Microsoft Office PowerPoint</Application>
  <PresentationFormat>A4 Paper (210x297 mm)</PresentationFormat>
  <Paragraphs>423</Paragraphs>
  <Slides>55</Slides>
  <Notes>1</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55</vt:i4>
      </vt:variant>
    </vt:vector>
  </HeadingPairs>
  <TitlesOfParts>
    <vt:vector size="69" baseType="lpstr">
      <vt:lpstr>바탕</vt:lpstr>
      <vt:lpstr>맑은 고딕</vt:lpstr>
      <vt:lpstr>나눔고딕 Bold</vt:lpstr>
      <vt:lpstr>Segoe UI Light</vt:lpstr>
      <vt:lpstr>Segoe UI</vt:lpstr>
      <vt:lpstr>휴먼옛체</vt:lpstr>
      <vt:lpstr>나눔고딕</vt:lpstr>
      <vt:lpstr>휴먼옛체</vt:lpstr>
      <vt:lpstr>Arial</vt:lpstr>
      <vt:lpstr>Times New Roman</vt:lpstr>
      <vt:lpstr>굴림</vt:lpstr>
      <vt:lpstr>Wingdings</vt:lpstr>
      <vt:lpstr>standard</vt:lpstr>
      <vt:lpstr>비트맵 이미지</vt:lpstr>
      <vt:lpstr>Azure ML Tutorial</vt:lpstr>
      <vt:lpstr>Contents</vt:lpstr>
      <vt:lpstr>Part I What is Azure ML(Machine Learning)?</vt:lpstr>
      <vt:lpstr>Part I What is Azure ML(Machine Learning)?</vt:lpstr>
      <vt:lpstr>Part I What is Azure ML(Machine Learning)?</vt:lpstr>
      <vt:lpstr>Part I Cortana Analytics Suite</vt:lpstr>
      <vt:lpstr>Part I Azure ML Workflow</vt:lpstr>
      <vt:lpstr>Part I Key Machine Learning Terminology and Concepts</vt:lpstr>
      <vt:lpstr>Part I Key Machine Learning Terminology and Concepts</vt:lpstr>
      <vt:lpstr>Part I Key Machine Learning Terminology and Concepts</vt:lpstr>
      <vt:lpstr>Part II Azure Machine Learning Studio</vt:lpstr>
      <vt:lpstr>Part II Azure Machine Learning Studio</vt:lpstr>
      <vt:lpstr>Part II First Experiment with Azure ML</vt:lpstr>
      <vt:lpstr>Part II First Experiment with Azure ML</vt:lpstr>
      <vt:lpstr>Part II First Experiment with Azure ML</vt:lpstr>
      <vt:lpstr>Part II First Experiment with Azure ML</vt:lpstr>
      <vt:lpstr>Part II First Experiment with Azure ML</vt:lpstr>
      <vt:lpstr>Part II First Experiment with Azure ML</vt:lpstr>
      <vt:lpstr>Part II First Experiment with Azure ML</vt:lpstr>
      <vt:lpstr>Part II First Experiment with Azure ML</vt:lpstr>
      <vt:lpstr>Part II Azure ML Algorithm Cheat Sheet</vt:lpstr>
      <vt:lpstr>Part II Azure ML Algorithm Cheat Sheet</vt:lpstr>
      <vt:lpstr>Part III Azure ML Hands-On: Classification</vt:lpstr>
      <vt:lpstr>Part III Azure ML Hands-On: Classification</vt:lpstr>
      <vt:lpstr>Part III Azure ML Hands-On: Classification</vt:lpstr>
      <vt:lpstr>Part III Azure ML Hands-On: Classification</vt:lpstr>
      <vt:lpstr>Part III Azure ML Hands-On: Classification</vt:lpstr>
      <vt:lpstr>Part III Azure ML Hands-On: Classification</vt:lpstr>
      <vt:lpstr>Part III Azure ML Hands-On: Classification</vt:lpstr>
      <vt:lpstr>Part III Azure ML Hands-On: Classification</vt:lpstr>
      <vt:lpstr>Part III Azure ML Hands-On: Classification</vt:lpstr>
      <vt:lpstr>Part III Azure ML Hands-On: Classification</vt:lpstr>
      <vt:lpstr>Part III Azure ML Hands-On: Classification</vt:lpstr>
      <vt:lpstr>Part III Azure ML Hands-On: Clustering</vt:lpstr>
      <vt:lpstr>Part III Azure ML Hands-On: Grouping wholesale customers</vt:lpstr>
      <vt:lpstr>Part III Azure ML Hands-On: Grouping wholesale customers</vt:lpstr>
      <vt:lpstr>Part III Azure ML Hands-On: Grouping wholesale customers</vt:lpstr>
      <vt:lpstr>Part III Azure ML Hands-On: Grouping wholesale customers</vt:lpstr>
      <vt:lpstr>Part III Azure ML Hands-On: Grouping wholesale customers</vt:lpstr>
      <vt:lpstr>Part III Azure ML Hands-On: Grouping wholesale customers</vt:lpstr>
      <vt:lpstr>Part III Azure ML Hands-On: Grouping wholesale customers</vt:lpstr>
      <vt:lpstr>Part III Azure ML Hands-On: Grouping wholesale customers</vt:lpstr>
      <vt:lpstr>Part III Azure ML Hands-On: Recommendation</vt:lpstr>
      <vt:lpstr>Part III Azure ML: Building the restaurant ratings recommender</vt:lpstr>
      <vt:lpstr>Part III Azure ML: Building the restaurant ratings recommender</vt:lpstr>
      <vt:lpstr>Part III Azure ML: Building the restaurant ratings recommender</vt:lpstr>
      <vt:lpstr>Part III Azure ML: Building the restaurant ratings recommender</vt:lpstr>
      <vt:lpstr>Part III Azure ML: Building the restaurant ratings recommender</vt:lpstr>
      <vt:lpstr>Part III Azure ML: Building the restaurant ratings recommender</vt:lpstr>
      <vt:lpstr>Part III Azure ML Exercises: Classification</vt:lpstr>
      <vt:lpstr>Part III Azure ML Exercises: Clustering</vt:lpstr>
      <vt:lpstr>Part III Azure ML Exercises: Regression</vt:lpstr>
      <vt:lpstr>Part III Azure ML Exercises: Recommendation</vt:lpstr>
      <vt:lpstr>Part IV Lessons and Resources </vt:lpstr>
      <vt:lpstr>Q and A</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이인규</dc:title>
  <dc:creator>inlee</dc:creator>
  <cp:lastModifiedBy>Ingyu Lee</cp:lastModifiedBy>
  <cp:revision>3643</cp:revision>
  <cp:lastPrinted>2013-11-22T00:32:23Z</cp:lastPrinted>
  <dcterms:created xsi:type="dcterms:W3CDTF">2000-11-25T16:46:52Z</dcterms:created>
  <dcterms:modified xsi:type="dcterms:W3CDTF">2016-04-16T02:56:17Z</dcterms:modified>
</cp:coreProperties>
</file>